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8" r:id="rId2"/>
    <p:sldId id="260" r:id="rId3"/>
    <p:sldId id="270" r:id="rId4"/>
    <p:sldId id="271" r:id="rId5"/>
    <p:sldId id="272" r:id="rId6"/>
    <p:sldId id="273" r:id="rId7"/>
    <p:sldId id="274" r:id="rId8"/>
    <p:sldId id="276" r:id="rId9"/>
    <p:sldId id="277" r:id="rId10"/>
    <p:sldId id="278" r:id="rId11"/>
    <p:sldId id="279" r:id="rId12"/>
    <p:sldId id="261" r:id="rId13"/>
    <p:sldId id="280" r:id="rId14"/>
    <p:sldId id="281" r:id="rId15"/>
    <p:sldId id="282" r:id="rId16"/>
    <p:sldId id="283" r:id="rId17"/>
    <p:sldId id="284" r:id="rId18"/>
    <p:sldId id="286" r:id="rId19"/>
    <p:sldId id="287" r:id="rId20"/>
    <p:sldId id="288" r:id="rId21"/>
    <p:sldId id="285" r:id="rId22"/>
    <p:sldId id="289" r:id="rId23"/>
    <p:sldId id="291" r:id="rId24"/>
    <p:sldId id="290" r:id="rId25"/>
    <p:sldId id="293" r:id="rId26"/>
    <p:sldId id="292" r:id="rId27"/>
    <p:sldId id="295" r:id="rId28"/>
    <p:sldId id="296" r:id="rId29"/>
    <p:sldId id="297" r:id="rId30"/>
    <p:sldId id="294" r:id="rId31"/>
    <p:sldId id="298" r:id="rId32"/>
    <p:sldId id="302" r:id="rId33"/>
    <p:sldId id="299" r:id="rId34"/>
    <p:sldId id="306" r:id="rId35"/>
    <p:sldId id="300" r:id="rId36"/>
    <p:sldId id="301" r:id="rId37"/>
    <p:sldId id="303" r:id="rId38"/>
    <p:sldId id="304" r:id="rId39"/>
    <p:sldId id="305" r:id="rId40"/>
    <p:sldId id="307" r:id="rId41"/>
    <p:sldId id="308" r:id="rId42"/>
    <p:sldId id="361" r:id="rId43"/>
    <p:sldId id="408" r:id="rId44"/>
    <p:sldId id="415" r:id="rId45"/>
    <p:sldId id="416" r:id="rId46"/>
    <p:sldId id="417" r:id="rId47"/>
    <p:sldId id="418" r:id="rId48"/>
    <p:sldId id="419" r:id="rId49"/>
    <p:sldId id="420" r:id="rId50"/>
    <p:sldId id="421" r:id="rId51"/>
    <p:sldId id="422" r:id="rId52"/>
    <p:sldId id="423" r:id="rId53"/>
    <p:sldId id="424" r:id="rId54"/>
    <p:sldId id="425" r:id="rId55"/>
    <p:sldId id="426" r:id="rId56"/>
    <p:sldId id="427" r:id="rId57"/>
    <p:sldId id="428" r:id="rId58"/>
    <p:sldId id="429" r:id="rId59"/>
    <p:sldId id="430" r:id="rId60"/>
    <p:sldId id="431" r:id="rId61"/>
    <p:sldId id="432" r:id="rId62"/>
    <p:sldId id="433" r:id="rId63"/>
    <p:sldId id="434" r:id="rId64"/>
    <p:sldId id="435" r:id="rId65"/>
    <p:sldId id="43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4/15/2019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4/15/2019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4/15/2019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4/15/2019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4/15/2019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4/15/2019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4/15/2019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4/15/2019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4/15/2019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4/15/2019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4/15/2019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4/15/2019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4/15/2019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4/15/2019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7580" y="1943842"/>
            <a:ext cx="9304420" cy="2243147"/>
          </a:xfrm>
        </p:spPr>
        <p:txBody>
          <a:bodyPr>
            <a:normAutofit/>
          </a:bodyPr>
          <a:lstStyle/>
          <a:p>
            <a:r>
              <a:rPr lang="en-US" sz="5000" dirty="0"/>
              <a:t>E-COMMERCE (ECM-133)</a:t>
            </a:r>
          </a:p>
        </p:txBody>
      </p:sp>
      <p:sp>
        <p:nvSpPr>
          <p:cNvPr id="6" name="Subtitle 5">
            <a:extLst>
              <a:ext uri="{FF2B5EF4-FFF2-40B4-BE49-F238E27FC236}">
                <a16:creationId xmlns:a16="http://schemas.microsoft.com/office/drawing/2014/main" id="{604488DE-ED7B-4636-8177-F918044B9521}"/>
              </a:ext>
            </a:extLst>
          </p:cNvPr>
          <p:cNvSpPr>
            <a:spLocks noGrp="1"/>
          </p:cNvSpPr>
          <p:nvPr>
            <p:ph type="subTitle" idx="1"/>
          </p:nvPr>
        </p:nvSpPr>
        <p:spPr/>
        <p:txBody>
          <a:bodyPr/>
          <a:lstStyle/>
          <a:p>
            <a:r>
              <a:rPr lang="en-US" dirty="0"/>
              <a:t>BIT (Third Semester) – Texas College</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624D-32EA-4526-B263-86CF63E44B98}"/>
              </a:ext>
            </a:extLst>
          </p:cNvPr>
          <p:cNvSpPr>
            <a:spLocks noGrp="1"/>
          </p:cNvSpPr>
          <p:nvPr>
            <p:ph type="title"/>
          </p:nvPr>
        </p:nvSpPr>
        <p:spPr/>
        <p:txBody>
          <a:bodyPr/>
          <a:lstStyle/>
          <a:p>
            <a:r>
              <a:rPr lang="en-US" dirty="0"/>
              <a:t>FEATURES OF E-COMMERCE TECHNOLOGY</a:t>
            </a:r>
          </a:p>
        </p:txBody>
      </p:sp>
      <p:sp>
        <p:nvSpPr>
          <p:cNvPr id="3" name="Content Placeholder 2">
            <a:extLst>
              <a:ext uri="{FF2B5EF4-FFF2-40B4-BE49-F238E27FC236}">
                <a16:creationId xmlns:a16="http://schemas.microsoft.com/office/drawing/2014/main" id="{02BF67B2-65DC-4458-A99A-79EA4A1BAB0A}"/>
              </a:ext>
            </a:extLst>
          </p:cNvPr>
          <p:cNvSpPr>
            <a:spLocks noGrp="1"/>
          </p:cNvSpPr>
          <p:nvPr>
            <p:ph idx="1"/>
          </p:nvPr>
        </p:nvSpPr>
        <p:spPr/>
        <p:txBody>
          <a:bodyPr>
            <a:normAutofit/>
          </a:bodyPr>
          <a:lstStyle/>
          <a:p>
            <a:r>
              <a:rPr lang="en-US" b="1" dirty="0"/>
              <a:t>Ubiquity:</a:t>
            </a:r>
            <a:r>
              <a:rPr lang="en-US" dirty="0"/>
              <a:t> In traditional commerce, a marketplace is restricted i.e. we can be in limited physical area to buy or sell. Whereas E-Commerce is ubiquitous meaning that it is available just about everywhere, at all times. It make possible to shop from your desktop, at home, at work or even from your car, using mobile commerce. The result is called a </a:t>
            </a:r>
            <a:r>
              <a:rPr lang="en-US" b="1" dirty="0"/>
              <a:t>market space</a:t>
            </a:r>
            <a:r>
              <a:rPr lang="en-US" dirty="0"/>
              <a:t> - a marketplace extended beyond traditional boundaries and removed from a temporal and geographic location. From a consumer perspective, ubiquity reduces transaction costs – the costs of participating in a market. To transact, it is no longer necessary that you spend time and money traveling to a market</a:t>
            </a:r>
          </a:p>
        </p:txBody>
      </p:sp>
    </p:spTree>
    <p:extLst>
      <p:ext uri="{BB962C8B-B14F-4D97-AF65-F5344CB8AC3E}">
        <p14:creationId xmlns:p14="http://schemas.microsoft.com/office/powerpoint/2010/main" val="138683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E-COMMERCE TECHNOLOGY</a:t>
            </a:r>
          </a:p>
        </p:txBody>
      </p:sp>
      <p:sp>
        <p:nvSpPr>
          <p:cNvPr id="3" name="Content Placeholder 2">
            <a:extLst>
              <a:ext uri="{FF2B5EF4-FFF2-40B4-BE49-F238E27FC236}">
                <a16:creationId xmlns:a16="http://schemas.microsoft.com/office/drawing/2014/main" id="{D4E0C3AE-BAEB-4DE0-8164-E8AA34E6E4D7}"/>
              </a:ext>
            </a:extLst>
          </p:cNvPr>
          <p:cNvSpPr>
            <a:spLocks noGrp="1"/>
          </p:cNvSpPr>
          <p:nvPr>
            <p:ph idx="1"/>
          </p:nvPr>
        </p:nvSpPr>
        <p:spPr/>
        <p:txBody>
          <a:bodyPr>
            <a:normAutofit fontScale="92500"/>
          </a:bodyPr>
          <a:lstStyle/>
          <a:p>
            <a:r>
              <a:rPr lang="en-US" b="1" dirty="0"/>
              <a:t>Global Reach: </a:t>
            </a:r>
            <a:r>
              <a:rPr lang="en-US" dirty="0"/>
              <a:t>Unlike traditional commerce, e-commerce technology permits commercial transaction to cross cultural and national boundaries far more conveniently and cost effectively. As a result, the potential market size for e-commerce merchants is roughly equal to the size of the world’s online population</a:t>
            </a:r>
          </a:p>
          <a:p>
            <a:r>
              <a:rPr lang="en-US" b="1" dirty="0"/>
              <a:t>Universal Standards: </a:t>
            </a:r>
            <a:r>
              <a:rPr lang="en-US" dirty="0"/>
              <a:t>One strikingly unusual feature of e-commerce technologies is that the technical standards of the Internet, and therefore the technical standards for conducting e-commerce, are universal standards – they are shared by all nation around the world. In contrast, most traditional commerce technologies differ from one nation to the next. For instance, television and radio standards differ around the world, as doe’s cell telephone technology. The universal technical standards of e-commerce greatly lower market entry cost –t he cost merchants must pay just to</a:t>
            </a:r>
            <a:r>
              <a:rPr lang="en-US" b="1" dirty="0"/>
              <a:t> </a:t>
            </a:r>
            <a:r>
              <a:rPr lang="en-US" dirty="0"/>
              <a:t>bring their goods to market</a:t>
            </a:r>
          </a:p>
        </p:txBody>
      </p:sp>
    </p:spTree>
    <p:extLst>
      <p:ext uri="{BB962C8B-B14F-4D97-AF65-F5344CB8AC3E}">
        <p14:creationId xmlns:p14="http://schemas.microsoft.com/office/powerpoint/2010/main" val="343463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E-COMMERCE TECHNOLOGY</a:t>
            </a:r>
          </a:p>
        </p:txBody>
      </p:sp>
      <p:sp>
        <p:nvSpPr>
          <p:cNvPr id="3" name="Content Placeholder 2">
            <a:extLst>
              <a:ext uri="{FF2B5EF4-FFF2-40B4-BE49-F238E27FC236}">
                <a16:creationId xmlns:a16="http://schemas.microsoft.com/office/drawing/2014/main" id="{D4E0C3AE-BAEB-4DE0-8164-E8AA34E6E4D7}"/>
              </a:ext>
            </a:extLst>
          </p:cNvPr>
          <p:cNvSpPr>
            <a:spLocks noGrp="1"/>
          </p:cNvSpPr>
          <p:nvPr>
            <p:ph idx="1"/>
          </p:nvPr>
        </p:nvSpPr>
        <p:spPr/>
        <p:txBody>
          <a:bodyPr>
            <a:normAutofit/>
          </a:bodyPr>
          <a:lstStyle/>
          <a:p>
            <a:r>
              <a:rPr lang="en-US" b="1" dirty="0"/>
              <a:t>Richness: </a:t>
            </a:r>
            <a:r>
              <a:rPr lang="en-US" dirty="0"/>
              <a:t>With the use of e-commerce technology merchant can present their message in effective way. Information richness refers to the complexity and content of the message</a:t>
            </a:r>
          </a:p>
          <a:p>
            <a:r>
              <a:rPr lang="en-US" b="1" dirty="0"/>
              <a:t>Interactivity: </a:t>
            </a:r>
            <a:r>
              <a:rPr lang="en-US" dirty="0"/>
              <a:t>E-Commerce technologies are interactive, meaning they allow two-way communication between merchant and consumer. Television, for instant, cannot ask the viewer any questions, enter into a conversation with a viewer, or request customer information be entered into a form. In contrast, all of these activities are possible on an e-commerce Web site. Interactivity allows an online merchant to engage a consumer in a ways similar to a face-to-face experience, but on a much more massive, global scale</a:t>
            </a:r>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E-COMMERCE TECHNOLOGY</a:t>
            </a:r>
          </a:p>
        </p:txBody>
      </p:sp>
      <p:sp>
        <p:nvSpPr>
          <p:cNvPr id="3" name="Content Placeholder 2">
            <a:extLst>
              <a:ext uri="{FF2B5EF4-FFF2-40B4-BE49-F238E27FC236}">
                <a16:creationId xmlns:a16="http://schemas.microsoft.com/office/drawing/2014/main" id="{D4E0C3AE-BAEB-4DE0-8164-E8AA34E6E4D7}"/>
              </a:ext>
            </a:extLst>
          </p:cNvPr>
          <p:cNvSpPr>
            <a:spLocks noGrp="1"/>
          </p:cNvSpPr>
          <p:nvPr>
            <p:ph idx="1"/>
          </p:nvPr>
        </p:nvSpPr>
        <p:spPr/>
        <p:txBody>
          <a:bodyPr>
            <a:normAutofit lnSpcReduction="10000"/>
          </a:bodyPr>
          <a:lstStyle/>
          <a:p>
            <a:r>
              <a:rPr lang="en-US" b="1" dirty="0"/>
              <a:t>Information density:</a:t>
            </a:r>
            <a:r>
              <a:rPr lang="en-US" dirty="0"/>
              <a:t> The Internet and the Web vastly increase information density – the total amount and quality of the information available to all market participants, consumers and merchants alike. E-commerce technologies reduce information collection, storage, processing and communication costs. At the same time, these technologies increase greatly the accuracy and timeliness of information – making information more useful and important than ever. As a result, information becomes more plentiful, cheaper and of higher quality</a:t>
            </a:r>
          </a:p>
          <a:p>
            <a:r>
              <a:rPr lang="en-US" b="1" dirty="0"/>
              <a:t>Personalization/Customization: </a:t>
            </a:r>
            <a:r>
              <a:rPr lang="en-US" dirty="0"/>
              <a:t>E-commerce technologies permit </a:t>
            </a:r>
            <a:r>
              <a:rPr lang="en-US" b="1" dirty="0"/>
              <a:t>personalization</a:t>
            </a:r>
            <a:r>
              <a:rPr lang="en-US" dirty="0"/>
              <a:t>: Merchants can target their marketing message to specific individuals by adjusting the message. The technology also permits </a:t>
            </a:r>
            <a:r>
              <a:rPr lang="en-US" b="1" dirty="0"/>
              <a:t>customization</a:t>
            </a:r>
            <a:r>
              <a:rPr lang="en-US" dirty="0"/>
              <a:t> – changing the delivered product or service based on a user’s preference or prior behavior</a:t>
            </a:r>
          </a:p>
        </p:txBody>
      </p:sp>
    </p:spTree>
    <p:extLst>
      <p:ext uri="{BB962C8B-B14F-4D97-AF65-F5344CB8AC3E}">
        <p14:creationId xmlns:p14="http://schemas.microsoft.com/office/powerpoint/2010/main" val="31582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E-COMMERCE TECHNOLOGY</a:t>
            </a:r>
          </a:p>
        </p:txBody>
      </p:sp>
      <p:sp>
        <p:nvSpPr>
          <p:cNvPr id="3" name="Content Placeholder 2">
            <a:extLst>
              <a:ext uri="{FF2B5EF4-FFF2-40B4-BE49-F238E27FC236}">
                <a16:creationId xmlns:a16="http://schemas.microsoft.com/office/drawing/2014/main" id="{D4E0C3AE-BAEB-4DE0-8164-E8AA34E6E4D7}"/>
              </a:ext>
            </a:extLst>
          </p:cNvPr>
          <p:cNvSpPr>
            <a:spLocks noGrp="1"/>
          </p:cNvSpPr>
          <p:nvPr>
            <p:ph idx="1"/>
          </p:nvPr>
        </p:nvSpPr>
        <p:spPr/>
        <p:txBody>
          <a:bodyPr>
            <a:normAutofit/>
          </a:bodyPr>
          <a:lstStyle/>
          <a:p>
            <a:r>
              <a:rPr lang="en-US" b="1" dirty="0"/>
              <a:t>Social Technology: User Content Generation and Social Networking</a:t>
            </a:r>
            <a:r>
              <a:rPr lang="en-US" dirty="0"/>
              <a:t> In a way quite different from all previous technologies, e-commerce technologies have evolved to be much more social by allowing users to create and share content with a worldwide community</a:t>
            </a:r>
          </a:p>
          <a:p>
            <a:endParaRPr lang="en-US" dirty="0"/>
          </a:p>
        </p:txBody>
      </p:sp>
    </p:spTree>
    <p:extLst>
      <p:ext uri="{BB962C8B-B14F-4D97-AF65-F5344CB8AC3E}">
        <p14:creationId xmlns:p14="http://schemas.microsoft.com/office/powerpoint/2010/main" val="390992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2.0: PLAY MY VERSION</a:t>
            </a:r>
          </a:p>
        </p:txBody>
      </p:sp>
      <p:sp>
        <p:nvSpPr>
          <p:cNvPr id="3" name="Content Placeholder 2">
            <a:extLst>
              <a:ext uri="{FF2B5EF4-FFF2-40B4-BE49-F238E27FC236}">
                <a16:creationId xmlns:a16="http://schemas.microsoft.com/office/drawing/2014/main" id="{D4E0C3AE-BAEB-4DE0-8164-E8AA34E6E4D7}"/>
              </a:ext>
            </a:extLst>
          </p:cNvPr>
          <p:cNvSpPr>
            <a:spLocks noGrp="1"/>
          </p:cNvSpPr>
          <p:nvPr>
            <p:ph idx="1"/>
          </p:nvPr>
        </p:nvSpPr>
        <p:spPr/>
        <p:txBody>
          <a:bodyPr>
            <a:normAutofit/>
          </a:bodyPr>
          <a:lstStyle/>
          <a:p>
            <a:r>
              <a:rPr lang="en-US" dirty="0"/>
              <a:t>Many of the unique features of e-commerce technology and the Internet come together in a set of applications and social media technologies referred to as Web 2.0. The Internet started out as a simple network to support e-mail and file transfers among remote computers. The Web started out as a way to use the Internet to display simple pages and allow the user to navigate among the pages by linking them together electronically</a:t>
            </a:r>
          </a:p>
          <a:p>
            <a:endParaRPr lang="en-US" dirty="0"/>
          </a:p>
          <a:p>
            <a:pPr marL="0" indent="0">
              <a:buNone/>
            </a:pPr>
            <a:r>
              <a:rPr lang="en-US" dirty="0"/>
              <a:t>Web 2.0 a set of applications and technologies that allows users to create, edit, and distribute content; share preferences, bookmarks, and online personas; participate in virtual lives; and build online communities</a:t>
            </a:r>
          </a:p>
        </p:txBody>
      </p:sp>
    </p:spTree>
    <p:extLst>
      <p:ext uri="{BB962C8B-B14F-4D97-AF65-F5344CB8AC3E}">
        <p14:creationId xmlns:p14="http://schemas.microsoft.com/office/powerpoint/2010/main" val="5073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SIGNIFICANCE OF FEATURES</a:t>
            </a:r>
          </a:p>
        </p:txBody>
      </p:sp>
      <p:pic>
        <p:nvPicPr>
          <p:cNvPr id="4" name="Picture 3">
            <a:extLst>
              <a:ext uri="{FF2B5EF4-FFF2-40B4-BE49-F238E27FC236}">
                <a16:creationId xmlns:a16="http://schemas.microsoft.com/office/drawing/2014/main" id="{9ED4E141-4D45-46DD-A604-08B6FD9FD9E3}"/>
              </a:ext>
            </a:extLst>
          </p:cNvPr>
          <p:cNvPicPr>
            <a:picLocks noChangeAspect="1"/>
          </p:cNvPicPr>
          <p:nvPr/>
        </p:nvPicPr>
        <p:blipFill>
          <a:blip r:embed="rId2"/>
          <a:stretch>
            <a:fillRect/>
          </a:stretch>
        </p:blipFill>
        <p:spPr>
          <a:xfrm>
            <a:off x="3801978" y="1833433"/>
            <a:ext cx="4019049" cy="4918288"/>
          </a:xfrm>
          <a:prstGeom prst="rect">
            <a:avLst/>
          </a:prstGeom>
        </p:spPr>
      </p:pic>
    </p:spTree>
    <p:extLst>
      <p:ext uri="{BB962C8B-B14F-4D97-AF65-F5344CB8AC3E}">
        <p14:creationId xmlns:p14="http://schemas.microsoft.com/office/powerpoint/2010/main" val="226769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E-COMMERCE</a:t>
            </a:r>
          </a:p>
        </p:txBody>
      </p:sp>
      <p:sp>
        <p:nvSpPr>
          <p:cNvPr id="3" name="Content Placeholder 2">
            <a:extLst>
              <a:ext uri="{FF2B5EF4-FFF2-40B4-BE49-F238E27FC236}">
                <a16:creationId xmlns:a16="http://schemas.microsoft.com/office/drawing/2014/main" id="{D4E0C3AE-BAEB-4DE0-8164-E8AA34E6E4D7}"/>
              </a:ext>
            </a:extLst>
          </p:cNvPr>
          <p:cNvSpPr>
            <a:spLocks noGrp="1"/>
          </p:cNvSpPr>
          <p:nvPr>
            <p:ph idx="1"/>
          </p:nvPr>
        </p:nvSpPr>
        <p:spPr/>
        <p:txBody>
          <a:bodyPr>
            <a:normAutofit fontScale="85000" lnSpcReduction="20000"/>
          </a:bodyPr>
          <a:lstStyle/>
          <a:p>
            <a:pPr marL="0" indent="0">
              <a:buNone/>
            </a:pPr>
            <a:r>
              <a:rPr lang="en-US" dirty="0"/>
              <a:t>There are several different types of e-commerce and many different ways to characterize them. For the most part, different types of e-commerce are distinguished by the nature of the market relationship—who is selling to whom. Social, mobile, and local e-commerce can be looked at as subsets of these types of e-commerce</a:t>
            </a:r>
          </a:p>
          <a:p>
            <a:pPr marL="0" indent="0">
              <a:buNone/>
            </a:pPr>
            <a:r>
              <a:rPr lang="en-US" b="1" dirty="0"/>
              <a:t>Major Types of E-Commerce</a:t>
            </a:r>
          </a:p>
          <a:p>
            <a:r>
              <a:rPr lang="en-US" dirty="0"/>
              <a:t>Business-to-Consumer (B2C)</a:t>
            </a:r>
          </a:p>
          <a:p>
            <a:r>
              <a:rPr lang="en-US" dirty="0"/>
              <a:t>Business-to-Business (B2B)</a:t>
            </a:r>
          </a:p>
          <a:p>
            <a:r>
              <a:rPr lang="en-US" dirty="0"/>
              <a:t>Consumer-to-Consumer (C2C)</a:t>
            </a:r>
          </a:p>
          <a:p>
            <a:r>
              <a:rPr lang="en-US" dirty="0"/>
              <a:t>Social E-commerce</a:t>
            </a:r>
          </a:p>
          <a:p>
            <a:r>
              <a:rPr lang="en-US" dirty="0"/>
              <a:t>Mobile E-commerce</a:t>
            </a:r>
          </a:p>
          <a:p>
            <a:r>
              <a:rPr lang="en-US" dirty="0"/>
              <a:t>Local E-commerce</a:t>
            </a:r>
          </a:p>
        </p:txBody>
      </p:sp>
    </p:spTree>
    <p:extLst>
      <p:ext uri="{BB962C8B-B14F-4D97-AF65-F5344CB8AC3E}">
        <p14:creationId xmlns:p14="http://schemas.microsoft.com/office/powerpoint/2010/main" val="37549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E-COMMERCE</a:t>
            </a:r>
          </a:p>
        </p:txBody>
      </p:sp>
      <p:sp>
        <p:nvSpPr>
          <p:cNvPr id="3" name="Content Placeholder 2">
            <a:extLst>
              <a:ext uri="{FF2B5EF4-FFF2-40B4-BE49-F238E27FC236}">
                <a16:creationId xmlns:a16="http://schemas.microsoft.com/office/drawing/2014/main" id="{D4E0C3AE-BAEB-4DE0-8164-E8AA34E6E4D7}"/>
              </a:ext>
            </a:extLst>
          </p:cNvPr>
          <p:cNvSpPr>
            <a:spLocks noGrp="1"/>
          </p:cNvSpPr>
          <p:nvPr>
            <p:ph idx="1"/>
          </p:nvPr>
        </p:nvSpPr>
        <p:spPr/>
        <p:txBody>
          <a:bodyPr>
            <a:normAutofit fontScale="77500" lnSpcReduction="20000"/>
          </a:bodyPr>
          <a:lstStyle/>
          <a:p>
            <a:r>
              <a:rPr lang="en-US" b="1" dirty="0"/>
              <a:t>Business-to-Consumer (B2C)</a:t>
            </a:r>
          </a:p>
          <a:p>
            <a:pPr marL="0" indent="0">
              <a:buNone/>
            </a:pPr>
            <a:r>
              <a:rPr lang="en-US" dirty="0"/>
              <a:t>The most commonly discussed type of e-commerce is business-to-consumer (B2C) e-commerce, in which online businesses attempt to reach individual consumers. B2C commerce includes purchases of retail goods, travel services, and online content. Even though B2C is comparatively small (about $419 billion in 2013 in the United States) it has grown exponentially since 1995, and is the type of e-commerce that most consumers are likely to encounter </a:t>
            </a:r>
          </a:p>
          <a:p>
            <a:r>
              <a:rPr lang="en-US" b="1" dirty="0"/>
              <a:t>Business-to-Business (B2B)</a:t>
            </a:r>
          </a:p>
          <a:p>
            <a:pPr marL="0" indent="0">
              <a:buNone/>
            </a:pPr>
            <a:r>
              <a:rPr lang="en-US" dirty="0"/>
              <a:t>Business-to-business (B2B) e-commerce, in which businesses focus on selling to other businesses, is the largest form of e-commerce, with about $4.7 trillion in transactions in the United States in 2013</a:t>
            </a:r>
          </a:p>
          <a:p>
            <a:r>
              <a:rPr lang="en-US" b="1" dirty="0"/>
              <a:t>Consumer-to-Consumer (C2C)</a:t>
            </a:r>
          </a:p>
          <a:p>
            <a:r>
              <a:rPr lang="en-US" dirty="0"/>
              <a:t>Consumer-to-consumer (C2C) e-commerce provides a way for consumers to sell to each other, with the help of an online market maker such as eBay or Etsy, or the classifieds site Craigslist</a:t>
            </a:r>
          </a:p>
        </p:txBody>
      </p:sp>
    </p:spTree>
    <p:extLst>
      <p:ext uri="{BB962C8B-B14F-4D97-AF65-F5344CB8AC3E}">
        <p14:creationId xmlns:p14="http://schemas.microsoft.com/office/powerpoint/2010/main" val="44862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E-COMMERCE</a:t>
            </a:r>
          </a:p>
        </p:txBody>
      </p:sp>
      <p:sp>
        <p:nvSpPr>
          <p:cNvPr id="3" name="Content Placeholder 2">
            <a:extLst>
              <a:ext uri="{FF2B5EF4-FFF2-40B4-BE49-F238E27FC236}">
                <a16:creationId xmlns:a16="http://schemas.microsoft.com/office/drawing/2014/main" id="{D4E0C3AE-BAEB-4DE0-8164-E8AA34E6E4D7}"/>
              </a:ext>
            </a:extLst>
          </p:cNvPr>
          <p:cNvSpPr>
            <a:spLocks noGrp="1"/>
          </p:cNvSpPr>
          <p:nvPr>
            <p:ph idx="1"/>
          </p:nvPr>
        </p:nvSpPr>
        <p:spPr/>
        <p:txBody>
          <a:bodyPr>
            <a:normAutofit fontScale="77500" lnSpcReduction="20000"/>
          </a:bodyPr>
          <a:lstStyle/>
          <a:p>
            <a:r>
              <a:rPr lang="en-US" sz="2300" b="1" dirty="0"/>
              <a:t>Social E-commerce</a:t>
            </a:r>
          </a:p>
          <a:p>
            <a:pPr marL="0" indent="0">
              <a:buNone/>
            </a:pPr>
            <a:r>
              <a:rPr lang="en-US" dirty="0"/>
              <a:t>Social e-commerce is e-commerce that is enabled by social networks and online social relationships. It is sometimes also referred to as Facebook commerce, but in actuality is a much larger phenomenon that extends beyond just Facebook. The growth of social e-commerce is being driven by a number of factors, including the increasing popularity of social sign-on (signing onto Web sites using your Facebook or other social network ID), network notification (the sharing of approval or disapproval of products, services, and content via Facebook’s Like button or Twitter tweets), online collaborative shopping tools, and social search (recommendations from online trusted friends)</a:t>
            </a:r>
          </a:p>
          <a:p>
            <a:r>
              <a:rPr lang="en-US" sz="2300" b="1" dirty="0"/>
              <a:t>Mobile E-commerce</a:t>
            </a:r>
          </a:p>
          <a:p>
            <a:pPr marL="0" indent="0">
              <a:buNone/>
            </a:pPr>
            <a:r>
              <a:rPr lang="en-US" dirty="0"/>
              <a:t>Mobile e-commerce, or m-commerce, refers to the use of mobile devices to enable online transactions. M-commerce involves the use of cellular and wireless networks to connect laptops, smartphones such as the iPhone, Android, and BlackBerry, and tablet computers such as the iPad to the Internet. Once connected, mobile consumers can conduct transactions, including stock trades, in-store price comparisons, banking, travel reservations, and more</a:t>
            </a:r>
          </a:p>
        </p:txBody>
      </p:sp>
    </p:spTree>
    <p:extLst>
      <p:ext uri="{BB962C8B-B14F-4D97-AF65-F5344CB8AC3E}">
        <p14:creationId xmlns:p14="http://schemas.microsoft.com/office/powerpoint/2010/main" val="196692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UNIT I FUNDAMENTALS OF E-COMMERCE</a:t>
            </a:r>
            <a:endParaRPr lang="en-US" dirty="0"/>
          </a:p>
        </p:txBody>
      </p:sp>
      <p:sp>
        <p:nvSpPr>
          <p:cNvPr id="14" name="Content Placeholder 2"/>
          <p:cNvSpPr>
            <a:spLocks noGrp="1"/>
          </p:cNvSpPr>
          <p:nvPr>
            <p:ph idx="1"/>
          </p:nvPr>
        </p:nvSpPr>
        <p:spPr>
          <a:xfrm>
            <a:off x="1113183" y="2014330"/>
            <a:ext cx="9795609" cy="4651513"/>
          </a:xfrm>
        </p:spPr>
        <p:txBody>
          <a:bodyPr>
            <a:normAutofit fontScale="77500" lnSpcReduction="20000"/>
          </a:bodyPr>
          <a:lstStyle/>
          <a:p>
            <a:pPr marL="0" indent="0">
              <a:buNone/>
            </a:pPr>
            <a:r>
              <a:rPr lang="en-US" sz="4600" dirty="0"/>
              <a:t>CHAPTER 1</a:t>
            </a:r>
          </a:p>
          <a:p>
            <a:r>
              <a:rPr lang="en-US" dirty="0"/>
              <a:t>INTRODUCTION TO E-COMMERCE</a:t>
            </a:r>
          </a:p>
          <a:p>
            <a:r>
              <a:rPr lang="en-US" dirty="0"/>
              <a:t>DIFFERENCE BETWEEN E-COMMERCE and E-BUSINESS</a:t>
            </a:r>
          </a:p>
          <a:p>
            <a:r>
              <a:rPr lang="en-US" dirty="0"/>
              <a:t>FEATURES OF E-COMMERCE TECHNOLOGY</a:t>
            </a:r>
          </a:p>
          <a:p>
            <a:r>
              <a:rPr lang="en-US" dirty="0"/>
              <a:t>BUSINESS SIGNIFICANCE OF E-COMMERCE FEATURES</a:t>
            </a:r>
          </a:p>
          <a:p>
            <a:r>
              <a:rPr lang="en-US" dirty="0"/>
              <a:t>TYPES OF E-COMMERCE</a:t>
            </a:r>
          </a:p>
          <a:p>
            <a:r>
              <a:rPr lang="en-US" dirty="0"/>
              <a:t>EVOLUTION OF E-COMMERCE</a:t>
            </a:r>
          </a:p>
          <a:p>
            <a:r>
              <a:rPr lang="en-US" dirty="0"/>
              <a:t>FACTORS DEFINING FUTURE OF E-COMMERCE</a:t>
            </a:r>
          </a:p>
          <a:p>
            <a:r>
              <a:rPr lang="en-US" dirty="0"/>
              <a:t>E-COMMERCE ORGANIZING THEMES</a:t>
            </a:r>
          </a:p>
          <a:p>
            <a:r>
              <a:rPr lang="en-US" dirty="0"/>
              <a:t>ACADEMIC DISCIPLINES CONCERNED WITH E-COMMERCE</a:t>
            </a:r>
          </a:p>
          <a:p>
            <a:r>
              <a:rPr lang="en-US" dirty="0"/>
              <a:t>INDUSTRY STRUCTURE</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TYPES OF E-COMMERCE</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lstStyle/>
          <a:p>
            <a:r>
              <a:rPr lang="en-US" sz="1800" b="1" dirty="0"/>
              <a:t>Local E-Commerce</a:t>
            </a:r>
          </a:p>
          <a:p>
            <a:pPr marL="0" indent="0">
              <a:buNone/>
            </a:pPr>
            <a:r>
              <a:rPr lang="en-US" dirty="0"/>
              <a:t>Local e-commerce, as its name suggests, is a form of e-commerce that is focused on engaging the consumer based on his or her current geographic location. Local merchants use a variety of online marketing techniques to drive consumers to their stores. Local e-commerce is the third prong of the social, mobile, local e-commerce wave</a:t>
            </a:r>
          </a:p>
          <a:p>
            <a:endParaRPr lang="en-US" dirty="0"/>
          </a:p>
        </p:txBody>
      </p:sp>
    </p:spTree>
    <p:extLst>
      <p:ext uri="{BB962C8B-B14F-4D97-AF65-F5344CB8AC3E}">
        <p14:creationId xmlns:p14="http://schemas.microsoft.com/office/powerpoint/2010/main" val="160779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E-COMMERCE</a:t>
            </a:r>
          </a:p>
        </p:txBody>
      </p:sp>
      <p:pic>
        <p:nvPicPr>
          <p:cNvPr id="4" name="Picture 3">
            <a:extLst>
              <a:ext uri="{FF2B5EF4-FFF2-40B4-BE49-F238E27FC236}">
                <a16:creationId xmlns:a16="http://schemas.microsoft.com/office/drawing/2014/main" id="{95C0F238-55D3-4156-BB5C-AE6195B021DA}"/>
              </a:ext>
            </a:extLst>
          </p:cNvPr>
          <p:cNvPicPr>
            <a:picLocks noChangeAspect="1"/>
          </p:cNvPicPr>
          <p:nvPr/>
        </p:nvPicPr>
        <p:blipFill>
          <a:blip r:embed="rId2"/>
          <a:stretch>
            <a:fillRect/>
          </a:stretch>
        </p:blipFill>
        <p:spPr>
          <a:xfrm>
            <a:off x="2983832" y="1833588"/>
            <a:ext cx="6234761" cy="4928159"/>
          </a:xfrm>
          <a:prstGeom prst="rect">
            <a:avLst/>
          </a:prstGeom>
        </p:spPr>
      </p:pic>
    </p:spTree>
    <p:extLst>
      <p:ext uri="{BB962C8B-B14F-4D97-AF65-F5344CB8AC3E}">
        <p14:creationId xmlns:p14="http://schemas.microsoft.com/office/powerpoint/2010/main" val="103727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E-COMMERCE</a:t>
            </a:r>
          </a:p>
        </p:txBody>
      </p:sp>
      <p:pic>
        <p:nvPicPr>
          <p:cNvPr id="3" name="Picture 2">
            <a:extLst>
              <a:ext uri="{FF2B5EF4-FFF2-40B4-BE49-F238E27FC236}">
                <a16:creationId xmlns:a16="http://schemas.microsoft.com/office/drawing/2014/main" id="{A8887A4A-9093-4432-A961-A25DAEAB1322}"/>
              </a:ext>
            </a:extLst>
          </p:cNvPr>
          <p:cNvPicPr>
            <a:picLocks noChangeAspect="1"/>
          </p:cNvPicPr>
          <p:nvPr/>
        </p:nvPicPr>
        <p:blipFill>
          <a:blip r:embed="rId2"/>
          <a:stretch>
            <a:fillRect/>
          </a:stretch>
        </p:blipFill>
        <p:spPr>
          <a:xfrm>
            <a:off x="3127023" y="1854116"/>
            <a:ext cx="5739060" cy="4862773"/>
          </a:xfrm>
          <a:prstGeom prst="rect">
            <a:avLst/>
          </a:prstGeom>
        </p:spPr>
      </p:pic>
    </p:spTree>
    <p:extLst>
      <p:ext uri="{BB962C8B-B14F-4D97-AF65-F5344CB8AC3E}">
        <p14:creationId xmlns:p14="http://schemas.microsoft.com/office/powerpoint/2010/main" val="362808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E-COMMERCE</a:t>
            </a:r>
          </a:p>
        </p:txBody>
      </p:sp>
      <p:pic>
        <p:nvPicPr>
          <p:cNvPr id="3" name="Picture 2">
            <a:extLst>
              <a:ext uri="{FF2B5EF4-FFF2-40B4-BE49-F238E27FC236}">
                <a16:creationId xmlns:a16="http://schemas.microsoft.com/office/drawing/2014/main" id="{4E8F96D7-9EF4-44E9-B79D-021A077FB666}"/>
              </a:ext>
            </a:extLst>
          </p:cNvPr>
          <p:cNvPicPr>
            <a:picLocks noChangeAspect="1"/>
          </p:cNvPicPr>
          <p:nvPr/>
        </p:nvPicPr>
        <p:blipFill>
          <a:blip r:embed="rId2"/>
          <a:stretch>
            <a:fillRect/>
          </a:stretch>
        </p:blipFill>
        <p:spPr>
          <a:xfrm>
            <a:off x="3510845" y="1828456"/>
            <a:ext cx="4955821" cy="4876978"/>
          </a:xfrm>
          <a:prstGeom prst="rect">
            <a:avLst/>
          </a:prstGeom>
        </p:spPr>
      </p:pic>
    </p:spTree>
    <p:extLst>
      <p:ext uri="{BB962C8B-B14F-4D97-AF65-F5344CB8AC3E}">
        <p14:creationId xmlns:p14="http://schemas.microsoft.com/office/powerpoint/2010/main" val="425772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E-COMMERCE</a:t>
            </a:r>
          </a:p>
        </p:txBody>
      </p:sp>
      <p:pic>
        <p:nvPicPr>
          <p:cNvPr id="4" name="Picture 3">
            <a:extLst>
              <a:ext uri="{FF2B5EF4-FFF2-40B4-BE49-F238E27FC236}">
                <a16:creationId xmlns:a16="http://schemas.microsoft.com/office/drawing/2014/main" id="{270F2E1F-A131-4DB6-B759-676E73506EE3}"/>
              </a:ext>
            </a:extLst>
          </p:cNvPr>
          <p:cNvPicPr>
            <a:picLocks noChangeAspect="1"/>
          </p:cNvPicPr>
          <p:nvPr/>
        </p:nvPicPr>
        <p:blipFill>
          <a:blip r:embed="rId2"/>
          <a:stretch>
            <a:fillRect/>
          </a:stretch>
        </p:blipFill>
        <p:spPr>
          <a:xfrm>
            <a:off x="2923822" y="1872823"/>
            <a:ext cx="6047232" cy="4866644"/>
          </a:xfrm>
          <a:prstGeom prst="rect">
            <a:avLst/>
          </a:prstGeom>
        </p:spPr>
      </p:pic>
    </p:spTree>
    <p:extLst>
      <p:ext uri="{BB962C8B-B14F-4D97-AF65-F5344CB8AC3E}">
        <p14:creationId xmlns:p14="http://schemas.microsoft.com/office/powerpoint/2010/main" val="378405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EVOLUTION OF E-COMMERCE</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fontScale="92500" lnSpcReduction="20000"/>
          </a:bodyPr>
          <a:lstStyle/>
          <a:p>
            <a:pPr marL="0" indent="0">
              <a:buNone/>
            </a:pPr>
            <a:r>
              <a:rPr lang="en-US" dirty="0"/>
              <a:t>E-commerce has gone through three stages: innovation, consolidation, and reinvention. The early years of e-commerce were a period of explosive growth, beginning in 1995 with the first widespread use of the Web to advertise products and ending in 2000 with the collapse in stock market valuations for dot-com ventures</a:t>
            </a:r>
          </a:p>
          <a:p>
            <a:pPr marL="0" indent="0">
              <a:buNone/>
            </a:pPr>
            <a:endParaRPr lang="en-US" dirty="0"/>
          </a:p>
          <a:p>
            <a:pPr lvl="1"/>
            <a:r>
              <a:rPr lang="en-US" dirty="0"/>
              <a:t>The early years of e-commerce were a technological success, with the digital infrastructure created during the period solid enough to sustain significant growth in e-commerce during the next decade, and a mixed business success, with significant revenue growth and customer usage, but low profit margins. </a:t>
            </a:r>
          </a:p>
          <a:p>
            <a:pPr lvl="1"/>
            <a:endParaRPr lang="en-US" dirty="0"/>
          </a:p>
          <a:p>
            <a:pPr lvl="1"/>
            <a:r>
              <a:rPr lang="en-US" dirty="0"/>
              <a:t>E-commerce during its early years did not fulfill economists’ visions of perfect friction-free commerce, or fulfill the visions of entrepreneurs and venture capitalists for first-mover advantages, low customer acquisition and retention costs, and low costs of doing business. </a:t>
            </a:r>
          </a:p>
          <a:p>
            <a:pPr lvl="1"/>
            <a:endParaRPr lang="en-US" dirty="0"/>
          </a:p>
        </p:txBody>
      </p:sp>
    </p:spTree>
    <p:extLst>
      <p:ext uri="{BB962C8B-B14F-4D97-AF65-F5344CB8AC3E}">
        <p14:creationId xmlns:p14="http://schemas.microsoft.com/office/powerpoint/2010/main" val="92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EVOLUTION OF E-COMMERCE</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a:bodyPr>
          <a:lstStyle/>
          <a:p>
            <a:pPr marL="0" indent="0">
              <a:buNone/>
            </a:pPr>
            <a:endParaRPr lang="en-US" dirty="0"/>
          </a:p>
          <a:p>
            <a:pPr lvl="1"/>
            <a:r>
              <a:rPr lang="en-US" dirty="0"/>
              <a:t>E-commerce entered a period of consolidation beginning in 2001 and extending into 2006. </a:t>
            </a:r>
          </a:p>
          <a:p>
            <a:pPr lvl="1"/>
            <a:r>
              <a:rPr lang="en-US" dirty="0"/>
              <a:t>E-commerce entered a period of reinvention in 2007 with the emergence of the mobile digital platform, social networks, and Web 2.0 applications that attracted huge audiences in a very short time span</a:t>
            </a:r>
          </a:p>
        </p:txBody>
      </p:sp>
    </p:spTree>
    <p:extLst>
      <p:ext uri="{BB962C8B-B14F-4D97-AF65-F5344CB8AC3E}">
        <p14:creationId xmlns:p14="http://schemas.microsoft.com/office/powerpoint/2010/main" val="359425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EVOLUTION OF E-COMMERCE</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a:xfrm>
            <a:off x="1425933" y="2005219"/>
            <a:ext cx="9798657" cy="4700381"/>
          </a:xfrm>
        </p:spPr>
        <p:txBody>
          <a:bodyPr>
            <a:noAutofit/>
          </a:bodyPr>
          <a:lstStyle/>
          <a:p>
            <a:pPr marL="0" indent="0">
              <a:buNone/>
            </a:pPr>
            <a:r>
              <a:rPr lang="en-US" sz="1800" b="1" dirty="0"/>
              <a:t>E-COMMERCE 1995–2000 : INVENTION</a:t>
            </a:r>
            <a:r>
              <a:rPr lang="en-US" sz="1800" dirty="0"/>
              <a:t> </a:t>
            </a:r>
          </a:p>
          <a:p>
            <a:pPr marL="0" indent="0">
              <a:buNone/>
            </a:pPr>
            <a:r>
              <a:rPr lang="en-US" sz="1800" dirty="0"/>
              <a:t>The early years of e-commerce were a period of explosive growth and extraordinary innovation, beginning in 1995 with the first widespread use of the Web to advertise products. </a:t>
            </a:r>
          </a:p>
          <a:p>
            <a:r>
              <a:rPr lang="en-US" sz="1800" dirty="0"/>
              <a:t>E-commerce meant selling retail goods, usually quite simple goods, on the Internet. </a:t>
            </a:r>
          </a:p>
          <a:p>
            <a:r>
              <a:rPr lang="en-US" sz="1800" dirty="0"/>
              <a:t>Not enough bandwidth for more complex products. </a:t>
            </a:r>
          </a:p>
          <a:p>
            <a:r>
              <a:rPr lang="en-US" sz="1800" dirty="0"/>
              <a:t>Marketing was limited to unsophisticated static display ads and not very powerful search engines. </a:t>
            </a:r>
          </a:p>
          <a:p>
            <a:r>
              <a:rPr lang="en-US" sz="1800" dirty="0"/>
              <a:t>The Web policy of most large firms, if they had one at all, was to have a basic static Web site depicting their brands. </a:t>
            </a:r>
          </a:p>
          <a:p>
            <a:r>
              <a:rPr lang="en-US" sz="1800" dirty="0"/>
              <a:t>The rapid growth in e-commerce was fueled by over $125 billion in venture capital. This period of e-commerce came to a close in 2000 when stock market valuations plunged, with thousands of companies disappearing (the “dot-com crash”)</a:t>
            </a:r>
          </a:p>
        </p:txBody>
      </p:sp>
    </p:spTree>
    <p:extLst>
      <p:ext uri="{BB962C8B-B14F-4D97-AF65-F5344CB8AC3E}">
        <p14:creationId xmlns:p14="http://schemas.microsoft.com/office/powerpoint/2010/main" val="401893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EVOLUTION OF E-COMMERCE</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lnSpcReduction="10000"/>
          </a:bodyPr>
          <a:lstStyle/>
          <a:p>
            <a:pPr marL="0" indent="0">
              <a:buNone/>
            </a:pPr>
            <a:r>
              <a:rPr lang="en-US" b="1" dirty="0"/>
              <a:t>E-COMMERCE 2001–2006: CONSOLIDATION</a:t>
            </a:r>
          </a:p>
          <a:p>
            <a:pPr marL="0" indent="0">
              <a:buNone/>
            </a:pPr>
            <a:r>
              <a:rPr lang="en-US" dirty="0"/>
              <a:t>In the second period of e-commerce, from 2000 to 2006, a sobering period of reassessment of e-commerce occurred, with many critics doubting its long-term prospects. Emphasis shifted to a more “business-driven” approach rather than being technology driven; large traditional firms learned how to use the Web to strengthen their market positions; brand extension and strengthening became more important than creating new brands; financing shrunk as capital markets shunned start-up firms; and traditional bank financing based on profitability returned.</a:t>
            </a:r>
          </a:p>
          <a:p>
            <a:pPr marL="0" indent="0">
              <a:buNone/>
            </a:pPr>
            <a:r>
              <a:rPr lang="en-US" dirty="0"/>
              <a:t>E-commerce changed to include not just retail products but also more complex services such as travel and financial services</a:t>
            </a:r>
            <a:endParaRPr lang="en-US" b="1" dirty="0"/>
          </a:p>
        </p:txBody>
      </p:sp>
    </p:spTree>
    <p:extLst>
      <p:ext uri="{BB962C8B-B14F-4D97-AF65-F5344CB8AC3E}">
        <p14:creationId xmlns:p14="http://schemas.microsoft.com/office/powerpoint/2010/main" val="396600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EVOLUTION OF E-COMMERCE</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fontScale="92500" lnSpcReduction="10000"/>
          </a:bodyPr>
          <a:lstStyle/>
          <a:p>
            <a:pPr marL="0" indent="0">
              <a:buNone/>
            </a:pPr>
            <a:r>
              <a:rPr lang="en-US" b="1" dirty="0"/>
              <a:t>E-COMMERCE 2007—PRESENT: REINVENTION</a:t>
            </a:r>
          </a:p>
          <a:p>
            <a:pPr marL="0" indent="0">
              <a:buNone/>
            </a:pPr>
            <a:r>
              <a:rPr lang="en-US" dirty="0"/>
              <a:t>Beginning in 2007 with the introduction of the iPhone, to the present day, e-commerce has been transformed yet again by the rapid growth of online social networks, widespread adoption of consumer mobile devices such as smartphones and tablet computers, and the expansion of e-commerce to include local goods and services. </a:t>
            </a:r>
          </a:p>
          <a:p>
            <a:pPr marL="0" indent="0">
              <a:buNone/>
            </a:pPr>
            <a:r>
              <a:rPr lang="en-US" dirty="0"/>
              <a:t>The defining characteristics of this period are often characterized as the “social, mobile, local” online world. In this period, entertainment content begins to develop as a major source of e-commerce revenues and mobile devices become entertainment centers, as well as on-the-go shopping devices for retail goods and services. </a:t>
            </a:r>
          </a:p>
          <a:p>
            <a:pPr marL="0" indent="0">
              <a:buNone/>
            </a:pPr>
            <a:r>
              <a:rPr lang="en-US" dirty="0"/>
              <a:t>Marketing is transformed by the increasing use of social networks, word-of-mouth, viral marketing, and much more powerful data repositories and analytic tools for truly personal marketing</a:t>
            </a:r>
            <a:endParaRPr lang="en-US" b="1" dirty="0"/>
          </a:p>
        </p:txBody>
      </p:sp>
    </p:spTree>
    <p:extLst>
      <p:ext uri="{BB962C8B-B14F-4D97-AF65-F5344CB8AC3E}">
        <p14:creationId xmlns:p14="http://schemas.microsoft.com/office/powerpoint/2010/main" val="288267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INTRODUCTION TO E-COMMERCE</a:t>
            </a:r>
          </a:p>
        </p:txBody>
      </p:sp>
      <p:sp>
        <p:nvSpPr>
          <p:cNvPr id="14" name="Content Placeholder 2"/>
          <p:cNvSpPr>
            <a:spLocks noGrp="1"/>
          </p:cNvSpPr>
          <p:nvPr>
            <p:ph idx="1"/>
          </p:nvPr>
        </p:nvSpPr>
        <p:spPr/>
        <p:txBody>
          <a:bodyPr>
            <a:normAutofit/>
          </a:bodyPr>
          <a:lstStyle/>
          <a:p>
            <a:r>
              <a:rPr lang="en-US" b="1" dirty="0"/>
              <a:t>Electronic commerce </a:t>
            </a:r>
            <a:r>
              <a:rPr lang="en-US" dirty="0"/>
              <a:t>(e-commerce) remains a relatively new, emerging and constantly changing area of business management and information technology. E-commerce is digitally enabled commercial transactions between and among organizations and individuals. </a:t>
            </a:r>
            <a:r>
              <a:rPr lang="en-US" i="1" u="sng" dirty="0"/>
              <a:t>Digitally enabled transactions</a:t>
            </a:r>
            <a:r>
              <a:rPr lang="en-US" i="1" dirty="0"/>
              <a:t> </a:t>
            </a:r>
            <a:r>
              <a:rPr lang="en-US" dirty="0"/>
              <a:t>include all transactions mediated by digital technology e.g. Internet. For the most part, this means transactions that occur over the Internet and the Web. </a:t>
            </a:r>
            <a:r>
              <a:rPr lang="en-US" i="1" u="sng" dirty="0"/>
              <a:t>Commercial transactions</a:t>
            </a:r>
            <a:r>
              <a:rPr lang="en-US" i="1" dirty="0"/>
              <a:t> </a:t>
            </a:r>
            <a:r>
              <a:rPr lang="en-US" dirty="0"/>
              <a:t>involve the exchange of value (e.g., money) across organizational or individual boundaries in return for products and services. Exchange of value is important for understanding the limits of e-commerce. Without an exchange of value, no commerce occurs.</a:t>
            </a:r>
          </a:p>
          <a:p>
            <a:endParaRPr lang="en-US" dirty="0"/>
          </a:p>
          <a:p>
            <a:endParaRPr lang="en-US" dirty="0"/>
          </a:p>
        </p:txBody>
      </p:sp>
    </p:spTree>
    <p:extLst>
      <p:ext uri="{BB962C8B-B14F-4D97-AF65-F5344CB8AC3E}">
        <p14:creationId xmlns:p14="http://schemas.microsoft.com/office/powerpoint/2010/main" val="42018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EVOLUTION OF E-COMMERCE</a:t>
            </a:r>
          </a:p>
        </p:txBody>
      </p:sp>
      <p:pic>
        <p:nvPicPr>
          <p:cNvPr id="4" name="Picture 3">
            <a:extLst>
              <a:ext uri="{FF2B5EF4-FFF2-40B4-BE49-F238E27FC236}">
                <a16:creationId xmlns:a16="http://schemas.microsoft.com/office/drawing/2014/main" id="{AA28C08E-001E-4127-AAAF-8D14BE124974}"/>
              </a:ext>
            </a:extLst>
          </p:cNvPr>
          <p:cNvPicPr>
            <a:picLocks noChangeAspect="1"/>
          </p:cNvPicPr>
          <p:nvPr/>
        </p:nvPicPr>
        <p:blipFill>
          <a:blip r:embed="rId2"/>
          <a:stretch>
            <a:fillRect/>
          </a:stretch>
        </p:blipFill>
        <p:spPr>
          <a:xfrm>
            <a:off x="3670853" y="1840092"/>
            <a:ext cx="4532244" cy="4953609"/>
          </a:xfrm>
          <a:prstGeom prst="rect">
            <a:avLst/>
          </a:prstGeom>
        </p:spPr>
      </p:pic>
    </p:spTree>
    <p:extLst>
      <p:ext uri="{BB962C8B-B14F-4D97-AF65-F5344CB8AC3E}">
        <p14:creationId xmlns:p14="http://schemas.microsoft.com/office/powerpoint/2010/main" val="361758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FACTORS DEFINING FUTURE OF E-COMMERCE</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a:bodyPr>
          <a:lstStyle/>
          <a:p>
            <a:pPr marL="0" indent="0">
              <a:buNone/>
            </a:pPr>
            <a:r>
              <a:rPr lang="en-US" dirty="0"/>
              <a:t>Given that e-commerce has changed greatly in the last several years, its future cannot be predicted except to say “Watch for more surprises.”</a:t>
            </a:r>
          </a:p>
          <a:p>
            <a:pPr marL="0" indent="0">
              <a:buNone/>
            </a:pPr>
            <a:r>
              <a:rPr lang="en-US" dirty="0"/>
              <a:t>Factors that will define the future of e-commerce include the following:</a:t>
            </a:r>
          </a:p>
          <a:p>
            <a:r>
              <a:rPr lang="en-US" dirty="0"/>
              <a:t>E-commerce technology (the Internet, the Web, and the mobile platform) will continue to propagate through all commercial activity, with overall revenues from e-commerce and the number of products and services sold all rising.</a:t>
            </a:r>
          </a:p>
        </p:txBody>
      </p:sp>
    </p:spTree>
    <p:extLst>
      <p:ext uri="{BB962C8B-B14F-4D97-AF65-F5344CB8AC3E}">
        <p14:creationId xmlns:p14="http://schemas.microsoft.com/office/powerpoint/2010/main" val="390475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FACTORS DEFINING FUTURE OF E-COMMERCE</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a:bodyPr>
          <a:lstStyle/>
          <a:p>
            <a:r>
              <a:rPr lang="en-US" dirty="0"/>
              <a:t>Traditional well-endowed and experienced Fortune 500 companies will continue to play a dominant role. </a:t>
            </a:r>
          </a:p>
          <a:p>
            <a:r>
              <a:rPr lang="en-US" dirty="0"/>
              <a:t>The number of successful purely online companies will continue to decline, and most successful e-commerce firms will adopt an integrated, multi-channel bricks-and-clicks strategy. </a:t>
            </a:r>
          </a:p>
          <a:p>
            <a:r>
              <a:rPr lang="en-US" dirty="0"/>
              <a:t>Regulation of the Internet and e-commerce by government will grow both in the United States and worldwide.</a:t>
            </a:r>
            <a:endParaRPr lang="en-US" b="1" dirty="0"/>
          </a:p>
        </p:txBody>
      </p:sp>
    </p:spTree>
    <p:extLst>
      <p:ext uri="{BB962C8B-B14F-4D97-AF65-F5344CB8AC3E}">
        <p14:creationId xmlns:p14="http://schemas.microsoft.com/office/powerpoint/2010/main" val="349381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E-COMMERCE ORGANIZING THEMES</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fontScale="92500"/>
          </a:bodyPr>
          <a:lstStyle/>
          <a:p>
            <a:pPr marL="0" indent="0">
              <a:buNone/>
            </a:pPr>
            <a:r>
              <a:rPr lang="en-US" dirty="0"/>
              <a:t>Understanding e-commerce in its totality is a difficult task because there are so many facets to the phenomenon. Technologies develop first, and then those developments are exploited commercially. Once commercial exploitation of the technology becomes widespread, a host of social, cultural, and political issues arise</a:t>
            </a:r>
          </a:p>
          <a:p>
            <a:pPr marL="0" indent="0">
              <a:buNone/>
            </a:pPr>
            <a:r>
              <a:rPr lang="en-US" dirty="0"/>
              <a:t>E-commerce involves three broad interrelated themes:</a:t>
            </a:r>
          </a:p>
          <a:p>
            <a:r>
              <a:rPr lang="en-US" b="1" dirty="0"/>
              <a:t>Technology</a:t>
            </a:r>
            <a:r>
              <a:rPr lang="en-US" dirty="0"/>
              <a:t>—To understand e-commerce, we need a basic understanding of the information technologies upon which it is built, including the Internet, the Web, and mobile platform, and a host of complementary technologies—cloud computing, personal computers, smartphones, tablet computers, local area networks, client/server computing, packet-switched communications, protocols such as TCP/IP, Web servers, HTML, and relational and non-relational databases, among others. </a:t>
            </a:r>
          </a:p>
        </p:txBody>
      </p:sp>
    </p:spTree>
    <p:extLst>
      <p:ext uri="{BB962C8B-B14F-4D97-AF65-F5344CB8AC3E}">
        <p14:creationId xmlns:p14="http://schemas.microsoft.com/office/powerpoint/2010/main" val="372841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E-COMMERCE ORGANIZING THEMES</a:t>
            </a:r>
          </a:p>
        </p:txBody>
      </p:sp>
      <p:pic>
        <p:nvPicPr>
          <p:cNvPr id="4" name="Picture 3">
            <a:extLst>
              <a:ext uri="{FF2B5EF4-FFF2-40B4-BE49-F238E27FC236}">
                <a16:creationId xmlns:a16="http://schemas.microsoft.com/office/drawing/2014/main" id="{0BC0C9E2-A645-480C-BE6C-606588F7E4B9}"/>
              </a:ext>
            </a:extLst>
          </p:cNvPr>
          <p:cNvPicPr>
            <a:picLocks noChangeAspect="1"/>
          </p:cNvPicPr>
          <p:nvPr/>
        </p:nvPicPr>
        <p:blipFill>
          <a:blip r:embed="rId2"/>
          <a:stretch>
            <a:fillRect/>
          </a:stretch>
        </p:blipFill>
        <p:spPr>
          <a:xfrm>
            <a:off x="4094922" y="1835645"/>
            <a:ext cx="4342704" cy="5022355"/>
          </a:xfrm>
          <a:prstGeom prst="rect">
            <a:avLst/>
          </a:prstGeom>
        </p:spPr>
      </p:pic>
    </p:spTree>
    <p:extLst>
      <p:ext uri="{BB962C8B-B14F-4D97-AF65-F5344CB8AC3E}">
        <p14:creationId xmlns:p14="http://schemas.microsoft.com/office/powerpoint/2010/main" val="303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E-COMMERCE ORGANIZING THEMES</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a:bodyPr>
          <a:lstStyle/>
          <a:p>
            <a:r>
              <a:rPr lang="en-US" b="1" dirty="0"/>
              <a:t>Business </a:t>
            </a:r>
            <a:r>
              <a:rPr lang="en-US" dirty="0"/>
              <a:t>— While technology provides the infrastructure, it is the business applications—the potential for extraordinary returns on investment—that create the interest and excitement in e-commerce. Therefore, you also need to understand some key business concepts such as electronic markets, information goods, business models, firm and industry value chains, industry structure, and consumer behavior in digital markets</a:t>
            </a:r>
            <a:endParaRPr lang="en-US" b="1" dirty="0"/>
          </a:p>
        </p:txBody>
      </p:sp>
    </p:spTree>
    <p:extLst>
      <p:ext uri="{BB962C8B-B14F-4D97-AF65-F5344CB8AC3E}">
        <p14:creationId xmlns:p14="http://schemas.microsoft.com/office/powerpoint/2010/main" val="427566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E-COMMERCE ORGANIZING THEMES</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a:bodyPr>
          <a:lstStyle/>
          <a:p>
            <a:r>
              <a:rPr lang="en-US" b="1" dirty="0"/>
              <a:t>Society</a:t>
            </a:r>
            <a:r>
              <a:rPr lang="en-US" dirty="0"/>
              <a:t>—Understanding the pressures that global e-commerce places on contemporary society is critical to being successful in the e-commerce marketplace. The primary societal issues are intellectual property, individual privacy, and public policy</a:t>
            </a:r>
            <a:endParaRPr lang="en-US" b="1" dirty="0"/>
          </a:p>
        </p:txBody>
      </p:sp>
    </p:spTree>
    <p:extLst>
      <p:ext uri="{BB962C8B-B14F-4D97-AF65-F5344CB8AC3E}">
        <p14:creationId xmlns:p14="http://schemas.microsoft.com/office/powerpoint/2010/main" val="10952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ACADEMIC DISCIPLINES CONCERNED WITH E-COMMERCE</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lnSpcReduction="10000"/>
          </a:bodyPr>
          <a:lstStyle/>
          <a:p>
            <a:pPr marL="0" indent="0">
              <a:buNone/>
            </a:pPr>
            <a:r>
              <a:rPr lang="en-US" dirty="0"/>
              <a:t>The phenomenon of e-commerce is so broad that a multidisciplinary perspective is required. There are two primary approaches to e-commerce: technical and behavioral</a:t>
            </a:r>
          </a:p>
          <a:p>
            <a:pPr marL="0" indent="0">
              <a:buNone/>
            </a:pPr>
            <a:r>
              <a:rPr lang="en-US" b="1" dirty="0"/>
              <a:t>Technical Side: </a:t>
            </a:r>
            <a:endParaRPr lang="en-US" dirty="0"/>
          </a:p>
          <a:p>
            <a:r>
              <a:rPr lang="en-US" dirty="0"/>
              <a:t>Computer scientists are interested in e-commerce as an exemplary application of Internet technology. They are concerned with the development of computer hardware, software, and telecommunications systems, as well as standards, encryption, and database design and operation</a:t>
            </a:r>
          </a:p>
          <a:p>
            <a:r>
              <a:rPr lang="en-US" dirty="0"/>
              <a:t>Management scientists are primarily interested in building mathematical models of business processes and optimizing them to learn how businesses can exploit the Internet to improve their business operations. </a:t>
            </a:r>
          </a:p>
          <a:p>
            <a:pPr marL="0" indent="0">
              <a:buNone/>
            </a:pPr>
            <a:endParaRPr lang="en-US" b="1" dirty="0"/>
          </a:p>
        </p:txBody>
      </p:sp>
    </p:spTree>
    <p:extLst>
      <p:ext uri="{BB962C8B-B14F-4D97-AF65-F5344CB8AC3E}">
        <p14:creationId xmlns:p14="http://schemas.microsoft.com/office/powerpoint/2010/main" val="7224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ACADEMIC DISCIPLINES CONCERNED WITH E-COMMERCE</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fontScale="92500" lnSpcReduction="10000"/>
          </a:bodyPr>
          <a:lstStyle/>
          <a:p>
            <a:r>
              <a:rPr lang="en-US" dirty="0"/>
              <a:t>Information systems professionals are interested in e-commerce because of its implications for firm and industry value chains, industry structure, and corporate strategy. </a:t>
            </a:r>
          </a:p>
          <a:p>
            <a:r>
              <a:rPr lang="en-US" dirty="0"/>
              <a:t>Economists have focused on online consumer behavior and on the features of digital electronic markets. </a:t>
            </a:r>
          </a:p>
          <a:p>
            <a:pPr marL="0" indent="0">
              <a:buNone/>
            </a:pPr>
            <a:r>
              <a:rPr lang="en-US" b="1" dirty="0"/>
              <a:t>Behavioral Side: </a:t>
            </a:r>
          </a:p>
          <a:p>
            <a:r>
              <a:rPr lang="en-US" dirty="0"/>
              <a:t>Sociologists have focused on studies of Internet usage, the role of social inequality in skewing Internet benefits, and the use of the Web as a personal and group communications tool. </a:t>
            </a:r>
          </a:p>
          <a:p>
            <a:r>
              <a:rPr lang="en-US" dirty="0"/>
              <a:t>Finance and accounting scholars have focused on e-commerce firm valuation and accounting practices. </a:t>
            </a:r>
          </a:p>
          <a:p>
            <a:endParaRPr lang="en-US" dirty="0"/>
          </a:p>
          <a:p>
            <a:endParaRPr lang="en-US" b="1" dirty="0"/>
          </a:p>
          <a:p>
            <a:pPr marL="0" indent="0">
              <a:buNone/>
            </a:pPr>
            <a:endParaRPr lang="en-US" b="1" dirty="0"/>
          </a:p>
        </p:txBody>
      </p:sp>
    </p:spTree>
    <p:extLst>
      <p:ext uri="{BB962C8B-B14F-4D97-AF65-F5344CB8AC3E}">
        <p14:creationId xmlns:p14="http://schemas.microsoft.com/office/powerpoint/2010/main" val="298594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ACADEMIC DISCIPLINES CONCERNED WITH E-COMMERCE</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a:bodyPr>
          <a:lstStyle/>
          <a:p>
            <a:r>
              <a:rPr lang="en-US" dirty="0"/>
              <a:t>Management scholars have focused on entrepreneurial behavior and the challenges faced by young firms that are required to develop organizational structures in short time spans. </a:t>
            </a:r>
          </a:p>
          <a:p>
            <a:r>
              <a:rPr lang="en-US" dirty="0"/>
              <a:t>Marketing scholars have focused on consumer response to online marketing and advertising campaigns, and the ability of firms to brand, segment markets, target audiences, and position products to achieve higher returns on investment</a:t>
            </a:r>
          </a:p>
          <a:p>
            <a:endParaRPr lang="en-US" b="1" dirty="0"/>
          </a:p>
          <a:p>
            <a:pPr marL="0" indent="0">
              <a:buNone/>
            </a:pPr>
            <a:endParaRPr lang="en-US" b="1" dirty="0"/>
          </a:p>
        </p:txBody>
      </p:sp>
    </p:spTree>
    <p:extLst>
      <p:ext uri="{BB962C8B-B14F-4D97-AF65-F5344CB8AC3E}">
        <p14:creationId xmlns:p14="http://schemas.microsoft.com/office/powerpoint/2010/main" val="18325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INTRODUCTION TO E-COMMERCE</a:t>
            </a:r>
          </a:p>
        </p:txBody>
      </p:sp>
      <p:sp>
        <p:nvSpPr>
          <p:cNvPr id="14" name="Content Placeholder 2"/>
          <p:cNvSpPr>
            <a:spLocks noGrp="1"/>
          </p:cNvSpPr>
          <p:nvPr>
            <p:ph idx="1"/>
          </p:nvPr>
        </p:nvSpPr>
        <p:spPr/>
        <p:txBody>
          <a:bodyPr>
            <a:normAutofit fontScale="92500"/>
          </a:bodyPr>
          <a:lstStyle/>
          <a:p>
            <a:pPr lvl="1"/>
            <a:endParaRPr lang="en-US" dirty="0"/>
          </a:p>
          <a:p>
            <a:pPr marL="0" indent="0">
              <a:buNone/>
            </a:pPr>
            <a:r>
              <a:rPr lang="en-US" dirty="0"/>
              <a:t>Some of the definitions of e-commerce often heard and found in publications and the media are: </a:t>
            </a:r>
          </a:p>
          <a:p>
            <a:pPr lvl="0"/>
            <a:r>
              <a:rPr lang="en-US" b="1" dirty="0"/>
              <a:t>Electronic Commerce</a:t>
            </a:r>
            <a:r>
              <a:rPr lang="en-US" dirty="0"/>
              <a:t> (EC) is where business transactions take place via telecommunications networks, especially the Internet.</a:t>
            </a:r>
          </a:p>
          <a:p>
            <a:pPr lvl="0"/>
            <a:r>
              <a:rPr lang="en-US" b="1" dirty="0"/>
              <a:t>Electronic commerce</a:t>
            </a:r>
            <a:r>
              <a:rPr lang="en-US" dirty="0"/>
              <a:t> describes the buying and selling of products, services, and information via computer networks including the Internet.</a:t>
            </a:r>
          </a:p>
          <a:p>
            <a:pPr lvl="0"/>
            <a:r>
              <a:rPr lang="en-US" b="1" dirty="0"/>
              <a:t>Electronic commerce</a:t>
            </a:r>
            <a:r>
              <a:rPr lang="en-US" dirty="0"/>
              <a:t> is about doing business electronically.</a:t>
            </a:r>
          </a:p>
          <a:p>
            <a:r>
              <a:rPr lang="en-US" b="1" dirty="0"/>
              <a:t>E-commerce</a:t>
            </a:r>
            <a:r>
              <a:rPr lang="en-US" dirty="0"/>
              <a:t> is defined as the conduct of a financial transaction by electronic means</a:t>
            </a:r>
          </a:p>
        </p:txBody>
      </p:sp>
    </p:spTree>
    <p:extLst>
      <p:ext uri="{BB962C8B-B14F-4D97-AF65-F5344CB8AC3E}">
        <p14:creationId xmlns:p14="http://schemas.microsoft.com/office/powerpoint/2010/main" val="10703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HOW E-COMMERCE CHANGES BUSINESS: STRATEGY,STRUCTURE, AND PROCESS</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a:bodyPr>
          <a:lstStyle/>
          <a:p>
            <a:pPr marL="0" indent="0">
              <a:buNone/>
            </a:pPr>
            <a:r>
              <a:rPr lang="en-US" dirty="0"/>
              <a:t>E-commerce has had a major impact on the business environment in the last decade, and have affected: </a:t>
            </a:r>
          </a:p>
          <a:p>
            <a:r>
              <a:rPr lang="en-US" dirty="0"/>
              <a:t>Industry structure—the nature of players in an industry and their relative bargaining power by changing the basis of competition among rivals, the barriers to entry, the threat of new substitute products, the strength of suppliers, and the bargaining power of buyers. </a:t>
            </a:r>
          </a:p>
          <a:p>
            <a:r>
              <a:rPr lang="en-US" dirty="0"/>
              <a:t>Industry value chains—the set of activities performed in an industry by suppliers, manufacturers, transporters, distributors, and retailers that transforms raw inputs into final products and services by reducing the cost of information and other transaction costs. </a:t>
            </a:r>
          </a:p>
          <a:p>
            <a:pPr marL="0" indent="0">
              <a:buNone/>
            </a:pPr>
            <a:endParaRPr lang="en-US" b="1" dirty="0"/>
          </a:p>
        </p:txBody>
      </p:sp>
    </p:spTree>
    <p:extLst>
      <p:ext uri="{BB962C8B-B14F-4D97-AF65-F5344CB8AC3E}">
        <p14:creationId xmlns:p14="http://schemas.microsoft.com/office/powerpoint/2010/main" val="251240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dirty="0"/>
              <a:t>HOW E-COMMERCE CHANGES BUSINESS: STRATEGY,STRUCTURE, AND PROCESS</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a:bodyPr>
          <a:lstStyle/>
          <a:p>
            <a:r>
              <a:rPr lang="en-US" dirty="0"/>
              <a:t>Firm value chains—the set of activities performed within an individual firm to create final products from raw inputs by increasing operational efficiency.</a:t>
            </a:r>
            <a:endParaRPr lang="en-US" b="1" dirty="0"/>
          </a:p>
          <a:p>
            <a:r>
              <a:rPr lang="en-US" dirty="0"/>
              <a:t>Business strategy—a set of plans for achieving superior long-term returns on the capital invested in a firm by offering unique ways to differentiate products, obtain cost advantages, compete globally, or compete in a narrow market or product segment</a:t>
            </a:r>
            <a:endParaRPr lang="en-US" b="1" dirty="0"/>
          </a:p>
        </p:txBody>
      </p:sp>
    </p:spTree>
    <p:extLst>
      <p:ext uri="{BB962C8B-B14F-4D97-AF65-F5344CB8AC3E}">
        <p14:creationId xmlns:p14="http://schemas.microsoft.com/office/powerpoint/2010/main" val="427800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normAutofit/>
          </a:bodyPr>
          <a:lstStyle/>
          <a:p>
            <a:pPr algn="ctr"/>
            <a:r>
              <a:rPr lang="en-US" sz="6600" b="1" dirty="0"/>
              <a:t>PROJECTS</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fontScale="85000" lnSpcReduction="20000"/>
          </a:bodyPr>
          <a:lstStyle/>
          <a:p>
            <a:r>
              <a:rPr lang="en-US" dirty="0"/>
              <a:t>Search the Web for an example of each of the major types of e-commerce described in </a:t>
            </a:r>
            <a:r>
              <a:rPr lang="en-US" u="sng" dirty="0"/>
              <a:t>Slides 18 - 25 : Types of E-Commerce</a:t>
            </a:r>
            <a:r>
              <a:rPr lang="en-US" dirty="0"/>
              <a:t> . Create an electronic slide presentation describing each Web site (take a screenshot of each, if possible), and explain why it fits into the category of e-commerce to which you have assigned it.</a:t>
            </a:r>
          </a:p>
          <a:p>
            <a:r>
              <a:rPr lang="en-US" dirty="0"/>
              <a:t> Choose an e-commerce Web site and assess it in terms of the eight unique features of e-commerce technology described in </a:t>
            </a:r>
            <a:r>
              <a:rPr lang="en-US" u="sng" dirty="0"/>
              <a:t>Slides 10 - 17 : Features of E-Commerce Technology</a:t>
            </a:r>
            <a:r>
              <a:rPr lang="en-US" dirty="0"/>
              <a:t>. Which of the features does the site implement well, and which features poorly, in your opinion? Prepare a electronic slide presentation for the website you have chosen detailing your findings and any suggestions for improvement you may have.</a:t>
            </a:r>
          </a:p>
          <a:p>
            <a:r>
              <a:rPr lang="en-US" dirty="0"/>
              <a:t> Given the development and history of e-commerce in the years from 1995–2017 as described in </a:t>
            </a:r>
            <a:r>
              <a:rPr lang="en-US" u="sng" dirty="0"/>
              <a:t>Slides 26 – 37 : Evolution of E-Commerce</a:t>
            </a:r>
            <a:r>
              <a:rPr lang="en-US" dirty="0"/>
              <a:t>, what do you predict we will see during the next five years of e-commerce? Describe some of the technological, business, and societal shifts that may occur as the Internet continues to grow and expand. Prepare a brief electronic slide presentation or written report to explain your vision of what e-commerce will look like in 2022.</a:t>
            </a:r>
            <a:endParaRPr lang="en-US" b="1" dirty="0"/>
          </a:p>
        </p:txBody>
      </p:sp>
    </p:spTree>
    <p:extLst>
      <p:ext uri="{BB962C8B-B14F-4D97-AF65-F5344CB8AC3E}">
        <p14:creationId xmlns:p14="http://schemas.microsoft.com/office/powerpoint/2010/main" val="220696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normAutofit/>
          </a:bodyPr>
          <a:lstStyle/>
          <a:p>
            <a:pPr algn="ctr"/>
            <a:r>
              <a:rPr lang="en-US" sz="6600" b="1" dirty="0"/>
              <a:t>PROJECTS</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p:txBody>
          <a:bodyPr>
            <a:normAutofit/>
          </a:bodyPr>
          <a:lstStyle/>
          <a:p>
            <a:r>
              <a:rPr lang="en-US" dirty="0"/>
              <a:t>Define “social e-commerce” and describe why it is a new form of advertising, search, and commerce</a:t>
            </a:r>
          </a:p>
          <a:p>
            <a:endParaRPr lang="en-US" dirty="0"/>
          </a:p>
          <a:p>
            <a:r>
              <a:rPr lang="en-US" dirty="0"/>
              <a:t>Locate where cookies are stored on your computer. (They are probably in a folder entitled “Cookies” within your browser program.) List the top 10 cookies you find and write a brief report describing the kinds of sites that placed the cookies. What purpose do you think the cookies serve? Also, what do you believe are the major advantages and disadvantages of cookies? In your opinion, do the advantages outweigh the disadvantages, or vice versa?</a:t>
            </a:r>
          </a:p>
          <a:p>
            <a:endParaRPr lang="en-US" b="1" dirty="0"/>
          </a:p>
        </p:txBody>
      </p:sp>
    </p:spTree>
    <p:extLst>
      <p:ext uri="{BB962C8B-B14F-4D97-AF65-F5344CB8AC3E}">
        <p14:creationId xmlns:p14="http://schemas.microsoft.com/office/powerpoint/2010/main" val="223677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UNIT I FUNDAMENTALS OF E-COMMERCE</a:t>
            </a:r>
            <a:endParaRPr lang="en-US" dirty="0"/>
          </a:p>
        </p:txBody>
      </p:sp>
      <p:sp>
        <p:nvSpPr>
          <p:cNvPr id="14" name="Content Placeholder 2"/>
          <p:cNvSpPr>
            <a:spLocks noGrp="1"/>
          </p:cNvSpPr>
          <p:nvPr>
            <p:ph idx="1"/>
          </p:nvPr>
        </p:nvSpPr>
        <p:spPr>
          <a:xfrm>
            <a:off x="1113183" y="2014330"/>
            <a:ext cx="9795609" cy="4651513"/>
          </a:xfrm>
        </p:spPr>
        <p:txBody>
          <a:bodyPr>
            <a:normAutofit/>
          </a:bodyPr>
          <a:lstStyle/>
          <a:p>
            <a:pPr marL="0" indent="0">
              <a:buNone/>
            </a:pPr>
            <a:r>
              <a:rPr lang="en-US" sz="4600" b="1" dirty="0"/>
              <a:t>CHAPTER 2 : E-COMMERCE BUSINESS MODELS AND CONCEPTS</a:t>
            </a:r>
          </a:p>
        </p:txBody>
      </p:sp>
    </p:spTree>
    <p:extLst>
      <p:ext uri="{BB962C8B-B14F-4D97-AF65-F5344CB8AC3E}">
        <p14:creationId xmlns:p14="http://schemas.microsoft.com/office/powerpoint/2010/main" val="320118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b="1" dirty="0"/>
              <a:t>INTRODUCTION TO BUSINESS MODEL</a:t>
            </a:r>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a:xfrm>
            <a:off x="543339" y="2080591"/>
            <a:ext cx="10933044" cy="4412974"/>
          </a:xfrm>
        </p:spPr>
        <p:txBody>
          <a:bodyPr>
            <a:normAutofit/>
          </a:bodyPr>
          <a:lstStyle/>
          <a:p>
            <a:pPr marL="0" indent="0">
              <a:buNone/>
            </a:pPr>
            <a:r>
              <a:rPr lang="en-US" sz="2400" dirty="0"/>
              <a:t>A business model is a set of planned activities (sometimes referred to as business processes) designed to result in a profit in a marketplace. A business model is not always the same as a business strategy, although in some cases they are very close insofar as the business model explicitly considers the competitive environment.</a:t>
            </a:r>
          </a:p>
          <a:p>
            <a:pPr marL="0" indent="0">
              <a:buNone/>
            </a:pPr>
            <a:r>
              <a:rPr lang="en-US" sz="2400" dirty="0"/>
              <a:t>The business model is at the center of the business plan. A business plan is a document that describes a firm’s business model. A business plan always considers the competitive environment. An e-commerce business model aims to use and leverage the unique qualities of the Internet, the Web, and the mobile platform.</a:t>
            </a:r>
            <a:endParaRPr lang="en-US" sz="2400" b="1" dirty="0"/>
          </a:p>
        </p:txBody>
      </p:sp>
    </p:spTree>
    <p:extLst>
      <p:ext uri="{BB962C8B-B14F-4D97-AF65-F5344CB8AC3E}">
        <p14:creationId xmlns:p14="http://schemas.microsoft.com/office/powerpoint/2010/main" val="55669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b="1" dirty="0"/>
              <a:t>KEY ELEMENTS OF A BUSINESS MODEL</a:t>
            </a:r>
          </a:p>
        </p:txBody>
      </p:sp>
      <p:pic>
        <p:nvPicPr>
          <p:cNvPr id="4" name="Picture 3">
            <a:extLst>
              <a:ext uri="{FF2B5EF4-FFF2-40B4-BE49-F238E27FC236}">
                <a16:creationId xmlns:a16="http://schemas.microsoft.com/office/drawing/2014/main" id="{36696027-D8D1-46D4-8FC5-5B1EE312A469}"/>
              </a:ext>
            </a:extLst>
          </p:cNvPr>
          <p:cNvPicPr>
            <a:picLocks noChangeAspect="1"/>
          </p:cNvPicPr>
          <p:nvPr/>
        </p:nvPicPr>
        <p:blipFill>
          <a:blip r:embed="rId2"/>
          <a:stretch>
            <a:fillRect/>
          </a:stretch>
        </p:blipFill>
        <p:spPr>
          <a:xfrm>
            <a:off x="3604591" y="1798087"/>
            <a:ext cx="4458735" cy="5003591"/>
          </a:xfrm>
          <a:prstGeom prst="rect">
            <a:avLst/>
          </a:prstGeom>
        </p:spPr>
      </p:pic>
    </p:spTree>
    <p:extLst>
      <p:ext uri="{BB962C8B-B14F-4D97-AF65-F5344CB8AC3E}">
        <p14:creationId xmlns:p14="http://schemas.microsoft.com/office/powerpoint/2010/main" val="342010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KEY ELEMENTS OF A BUSINESS MODEL</a:t>
            </a:r>
            <a:endParaRPr lang="en-US" b="1" dirty="0"/>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a:xfrm>
            <a:off x="543339" y="2080591"/>
            <a:ext cx="10933044" cy="4412974"/>
          </a:xfrm>
        </p:spPr>
        <p:txBody>
          <a:bodyPr>
            <a:normAutofit/>
          </a:bodyPr>
          <a:lstStyle/>
          <a:p>
            <a:pPr marL="0" indent="0">
              <a:buNone/>
            </a:pPr>
            <a:r>
              <a:rPr lang="en-US" sz="2400" b="1" dirty="0"/>
              <a:t>Value Proposition:</a:t>
            </a:r>
          </a:p>
          <a:p>
            <a:pPr marL="0" indent="0">
              <a:buNone/>
            </a:pPr>
            <a:r>
              <a:rPr lang="en-US" sz="2400" dirty="0"/>
              <a:t>A company’s value proposition is at the very heart of its business model. A value proposition defines how a company’s product or service fulfills the needs of customers To develop and/or analyze a firm’s value proposition, you need to understand why customers will choose to do business with the firm instead of another company and what the firm provides that other firms do not and cannot.</a:t>
            </a:r>
          </a:p>
          <a:p>
            <a:pPr marL="0" indent="0">
              <a:buNone/>
            </a:pPr>
            <a:r>
              <a:rPr lang="en-US" sz="2400" b="1" dirty="0"/>
              <a:t>Revenue Model:</a:t>
            </a:r>
          </a:p>
          <a:p>
            <a:pPr marL="0" indent="0">
              <a:buNone/>
            </a:pPr>
            <a:r>
              <a:rPr lang="en-US" sz="2400" dirty="0"/>
              <a:t>A firm’s revenue model describes how the firm will earn revenue, generate profits, and produce a superior return on invested capital. We use the terms revenue model and financial model interchangeably</a:t>
            </a:r>
            <a:endParaRPr lang="en-US" sz="2400" b="1" dirty="0"/>
          </a:p>
        </p:txBody>
      </p:sp>
    </p:spTree>
    <p:extLst>
      <p:ext uri="{BB962C8B-B14F-4D97-AF65-F5344CB8AC3E}">
        <p14:creationId xmlns:p14="http://schemas.microsoft.com/office/powerpoint/2010/main" val="173345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KEY ELEMENTS OF A BUSINESS MODEL</a:t>
            </a:r>
            <a:endParaRPr lang="en-US" b="1" dirty="0"/>
          </a:p>
        </p:txBody>
      </p:sp>
      <p:pic>
        <p:nvPicPr>
          <p:cNvPr id="4" name="Content Placeholder 3">
            <a:extLst>
              <a:ext uri="{FF2B5EF4-FFF2-40B4-BE49-F238E27FC236}">
                <a16:creationId xmlns:a16="http://schemas.microsoft.com/office/drawing/2014/main" id="{8A286DFA-AB3D-4313-8A8F-266E782D1D54}"/>
              </a:ext>
            </a:extLst>
          </p:cNvPr>
          <p:cNvPicPr>
            <a:picLocks noGrp="1" noChangeAspect="1"/>
          </p:cNvPicPr>
          <p:nvPr>
            <p:ph idx="1"/>
          </p:nvPr>
        </p:nvPicPr>
        <p:blipFill>
          <a:blip r:embed="rId2"/>
          <a:stretch>
            <a:fillRect/>
          </a:stretch>
        </p:blipFill>
        <p:spPr>
          <a:xfrm>
            <a:off x="2067339" y="2038993"/>
            <a:ext cx="7792278" cy="4443636"/>
          </a:xfrm>
          <a:prstGeom prst="rect">
            <a:avLst/>
          </a:prstGeom>
        </p:spPr>
      </p:pic>
    </p:spTree>
    <p:extLst>
      <p:ext uri="{BB962C8B-B14F-4D97-AF65-F5344CB8AC3E}">
        <p14:creationId xmlns:p14="http://schemas.microsoft.com/office/powerpoint/2010/main" val="407439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KEY ELEMENTS OF A BUSINESS MODEL</a:t>
            </a:r>
            <a:endParaRPr lang="en-US" b="1" dirty="0"/>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a:xfrm>
            <a:off x="543339" y="2080591"/>
            <a:ext cx="10933044" cy="4412974"/>
          </a:xfrm>
        </p:spPr>
        <p:txBody>
          <a:bodyPr>
            <a:normAutofit fontScale="92500"/>
          </a:bodyPr>
          <a:lstStyle/>
          <a:p>
            <a:pPr marL="0" indent="0">
              <a:buNone/>
            </a:pPr>
            <a:r>
              <a:rPr lang="en-US" sz="2400" b="1" dirty="0"/>
              <a:t>Competitive Environment:</a:t>
            </a:r>
          </a:p>
          <a:p>
            <a:pPr marL="0" indent="0">
              <a:buNone/>
            </a:pPr>
            <a:r>
              <a:rPr lang="en-US" sz="2400" dirty="0"/>
              <a:t>A firm’s competitive environment refers to the other companies selling similar products and operating in the same marketspace. It also refers to the presence of substitute products and potential new entrants to the market, as well as the power of customers and suppliers over your business</a:t>
            </a:r>
          </a:p>
          <a:p>
            <a:pPr marL="0" indent="0">
              <a:buNone/>
            </a:pPr>
            <a:r>
              <a:rPr lang="en-US" sz="2400" b="1" dirty="0"/>
              <a:t>Competitive Advantage:</a:t>
            </a:r>
          </a:p>
          <a:p>
            <a:pPr marL="0" indent="0">
              <a:buNone/>
            </a:pPr>
            <a:r>
              <a:rPr lang="en-US" sz="2400" dirty="0"/>
              <a:t>Firms achieve a competitive advantage when they can produce a superior product and/or bring the product to market at a lower price than most, or all, of their competitors (Porter, 1985). Firms also compete on scope. Some firms can develop global markets, while other firms can develop only a national or regional market. Firms that can provide superior products at the lowest cost on a global basis are truly advantaged</a:t>
            </a:r>
            <a:endParaRPr lang="en-US" sz="2400" b="1" dirty="0"/>
          </a:p>
        </p:txBody>
      </p:sp>
    </p:spTree>
    <p:extLst>
      <p:ext uri="{BB962C8B-B14F-4D97-AF65-F5344CB8AC3E}">
        <p14:creationId xmlns:p14="http://schemas.microsoft.com/office/powerpoint/2010/main" val="5854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INTRODUCTION TO E-COMMERCE</a:t>
            </a:r>
          </a:p>
        </p:txBody>
      </p:sp>
      <p:sp>
        <p:nvSpPr>
          <p:cNvPr id="14" name="Content Placeholder 2"/>
          <p:cNvSpPr>
            <a:spLocks noGrp="1"/>
          </p:cNvSpPr>
          <p:nvPr>
            <p:ph idx="1"/>
          </p:nvPr>
        </p:nvSpPr>
        <p:spPr/>
        <p:txBody>
          <a:bodyPr>
            <a:normAutofit/>
          </a:bodyPr>
          <a:lstStyle/>
          <a:p>
            <a:pPr lvl="1"/>
            <a:endParaRPr lang="en-US" dirty="0"/>
          </a:p>
          <a:p>
            <a:r>
              <a:rPr lang="en-US" b="1" dirty="0"/>
              <a:t>E-Commerce</a:t>
            </a:r>
            <a:r>
              <a:rPr lang="en-US" dirty="0"/>
              <a:t>—the use of the </a:t>
            </a:r>
            <a:r>
              <a:rPr lang="en-US" b="1" u="sng" dirty="0"/>
              <a:t>Internet</a:t>
            </a:r>
            <a:r>
              <a:rPr lang="en-US" dirty="0"/>
              <a:t>, the </a:t>
            </a:r>
            <a:r>
              <a:rPr lang="en-US" b="1" u="sng" dirty="0"/>
              <a:t>World Wide Web</a:t>
            </a:r>
            <a:r>
              <a:rPr lang="en-US" dirty="0"/>
              <a:t> (Web), and mobile apps to transact business. Terms Internet and Web are often used interchangeably, they are actually two very different things</a:t>
            </a:r>
          </a:p>
          <a:p>
            <a:r>
              <a:rPr lang="en-US" dirty="0"/>
              <a:t>The </a:t>
            </a:r>
            <a:r>
              <a:rPr lang="en-US" b="1" dirty="0"/>
              <a:t>Internet</a:t>
            </a:r>
            <a:r>
              <a:rPr lang="en-US" dirty="0"/>
              <a:t> is a worldwide network of computer networks, and the </a:t>
            </a:r>
            <a:r>
              <a:rPr lang="en-US" b="1" dirty="0"/>
              <a:t>Web</a:t>
            </a:r>
            <a:r>
              <a:rPr lang="en-US" dirty="0"/>
              <a:t> is one of the Internet’s most popular services, providing access to billions of Web pages. An app (short-hand for application) is a software application. The term is typically used when referring to mobile applications, although it is also sometimes used to refer to desktop computer applications as well</a:t>
            </a:r>
          </a:p>
        </p:txBody>
      </p:sp>
    </p:spTree>
    <p:extLst>
      <p:ext uri="{BB962C8B-B14F-4D97-AF65-F5344CB8AC3E}">
        <p14:creationId xmlns:p14="http://schemas.microsoft.com/office/powerpoint/2010/main" val="370523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KEY ELEMENTS OF A BUSINESS MODEL</a:t>
            </a:r>
            <a:endParaRPr lang="en-US" b="1" dirty="0"/>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a:xfrm>
            <a:off x="543339" y="2080591"/>
            <a:ext cx="10933044" cy="4412974"/>
          </a:xfrm>
        </p:spPr>
        <p:txBody>
          <a:bodyPr>
            <a:normAutofit fontScale="92500" lnSpcReduction="20000"/>
          </a:bodyPr>
          <a:lstStyle/>
          <a:p>
            <a:pPr marL="0" indent="0">
              <a:buNone/>
            </a:pPr>
            <a:r>
              <a:rPr lang="en-US" sz="2400" b="1" dirty="0"/>
              <a:t>Market Strategy:  </a:t>
            </a:r>
            <a:r>
              <a:rPr lang="en-US" sz="2400" dirty="0"/>
              <a:t>No matter how tremendous a firm’s qualities, its marketing strategy and execution are often just as important. The best business concept, or idea, will fail if it is not properly marketed to potential customers. Everything you do to promote your company’s products and services to potential customers is known as marketing. </a:t>
            </a:r>
            <a:r>
              <a:rPr lang="en-US" sz="2400" b="1" dirty="0"/>
              <a:t>Market strategy </a:t>
            </a:r>
            <a:r>
              <a:rPr lang="en-US" sz="2400" dirty="0"/>
              <a:t>is the plan you put together that details exactly how you intend to enter a new market and attract new customers.</a:t>
            </a:r>
          </a:p>
          <a:p>
            <a:pPr marL="0" indent="0">
              <a:buNone/>
            </a:pPr>
            <a:r>
              <a:rPr lang="en-US" sz="2400" b="1" dirty="0"/>
              <a:t>Organizational Development:</a:t>
            </a:r>
          </a:p>
          <a:p>
            <a:pPr marL="0" indent="0">
              <a:buNone/>
            </a:pPr>
            <a:r>
              <a:rPr lang="en-US" sz="2400" dirty="0"/>
              <a:t>Although many entrepreneurial ventures are started by one visionary individual, it is rare that one person alone can grow an idea into a multi-million dollar company. In most cases, fast-growth companies—especially e-commerce businesses—need employees and a set of business procedures</a:t>
            </a:r>
          </a:p>
          <a:p>
            <a:pPr marL="0" indent="0">
              <a:buNone/>
            </a:pPr>
            <a:r>
              <a:rPr lang="en-US" sz="2400" dirty="0"/>
              <a:t>Companies that hope to grow and thrive need to have a plan for </a:t>
            </a:r>
            <a:r>
              <a:rPr lang="en-US" sz="2400" b="1" dirty="0"/>
              <a:t>organizational development </a:t>
            </a:r>
            <a:r>
              <a:rPr lang="en-US" sz="2400" dirty="0"/>
              <a:t>that describes how the company will organize the work that needs to be accomplished</a:t>
            </a:r>
            <a:endParaRPr lang="en-US" sz="2400" b="1" dirty="0"/>
          </a:p>
        </p:txBody>
      </p:sp>
    </p:spTree>
    <p:extLst>
      <p:ext uri="{BB962C8B-B14F-4D97-AF65-F5344CB8AC3E}">
        <p14:creationId xmlns:p14="http://schemas.microsoft.com/office/powerpoint/2010/main" val="139688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KEY ELEMENTS OF A BUSINESS MODEL</a:t>
            </a:r>
            <a:endParaRPr lang="en-US" b="1" dirty="0"/>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a:xfrm>
            <a:off x="543339" y="2080591"/>
            <a:ext cx="10933044" cy="4412974"/>
          </a:xfrm>
        </p:spPr>
        <p:txBody>
          <a:bodyPr>
            <a:normAutofit/>
          </a:bodyPr>
          <a:lstStyle/>
          <a:p>
            <a:pPr marL="0" indent="0">
              <a:buNone/>
            </a:pPr>
            <a:r>
              <a:rPr lang="en-US" sz="2400" b="1" dirty="0"/>
              <a:t>Management Team</a:t>
            </a:r>
            <a:r>
              <a:rPr lang="en-US" sz="2400" dirty="0"/>
              <a:t> : Arguably, the single most important element of a business model is the </a:t>
            </a:r>
            <a:r>
              <a:rPr lang="en-US" sz="2400" b="1" dirty="0"/>
              <a:t>management team </a:t>
            </a:r>
            <a:r>
              <a:rPr lang="en-US" sz="2400" dirty="0"/>
              <a:t>responsible for making the model work. A strong management team gives a model instant credibility to outside investors, immediate market-specific knowledge, and experience in implementing business plans. A strong management team may not be able to salvage a weak business model, but the team should be able to change the model and redefine the business as it becomes necessary</a:t>
            </a:r>
            <a:endParaRPr lang="en-US" sz="2400" b="1" dirty="0"/>
          </a:p>
        </p:txBody>
      </p:sp>
    </p:spTree>
    <p:extLst>
      <p:ext uri="{BB962C8B-B14F-4D97-AF65-F5344CB8AC3E}">
        <p14:creationId xmlns:p14="http://schemas.microsoft.com/office/powerpoint/2010/main" val="308756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KEY ELEMENTS OF A BUSINESS MODEL</a:t>
            </a:r>
            <a:endParaRPr lang="en-US" b="1" dirty="0"/>
          </a:p>
        </p:txBody>
      </p:sp>
      <p:pic>
        <p:nvPicPr>
          <p:cNvPr id="4" name="Content Placeholder 3">
            <a:extLst>
              <a:ext uri="{FF2B5EF4-FFF2-40B4-BE49-F238E27FC236}">
                <a16:creationId xmlns:a16="http://schemas.microsoft.com/office/drawing/2014/main" id="{724E676B-5760-4C89-8A94-2579D69A98BF}"/>
              </a:ext>
            </a:extLst>
          </p:cNvPr>
          <p:cNvPicPr>
            <a:picLocks noGrp="1" noChangeAspect="1"/>
          </p:cNvPicPr>
          <p:nvPr>
            <p:ph idx="1"/>
          </p:nvPr>
        </p:nvPicPr>
        <p:blipFill>
          <a:blip r:embed="rId2"/>
          <a:stretch>
            <a:fillRect/>
          </a:stretch>
        </p:blipFill>
        <p:spPr>
          <a:xfrm>
            <a:off x="2345636" y="1943610"/>
            <a:ext cx="7217230" cy="4616215"/>
          </a:xfrm>
          <a:prstGeom prst="rect">
            <a:avLst/>
          </a:prstGeom>
        </p:spPr>
      </p:pic>
    </p:spTree>
    <p:extLst>
      <p:ext uri="{BB962C8B-B14F-4D97-AF65-F5344CB8AC3E}">
        <p14:creationId xmlns:p14="http://schemas.microsoft.com/office/powerpoint/2010/main" val="61194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MAJOR BUSINESS TO CONSUMER(B2C) BUSINESS MODELS</a:t>
            </a:r>
            <a:endParaRPr lang="en-US" b="1" dirty="0"/>
          </a:p>
        </p:txBody>
      </p:sp>
      <p:pic>
        <p:nvPicPr>
          <p:cNvPr id="6" name="Picture 5">
            <a:extLst>
              <a:ext uri="{FF2B5EF4-FFF2-40B4-BE49-F238E27FC236}">
                <a16:creationId xmlns:a16="http://schemas.microsoft.com/office/drawing/2014/main" id="{5BE216E0-F176-48D9-AD3D-DBA31EC6FB15}"/>
              </a:ext>
            </a:extLst>
          </p:cNvPr>
          <p:cNvPicPr>
            <a:picLocks noChangeAspect="1"/>
          </p:cNvPicPr>
          <p:nvPr/>
        </p:nvPicPr>
        <p:blipFill>
          <a:blip r:embed="rId2"/>
          <a:stretch>
            <a:fillRect/>
          </a:stretch>
        </p:blipFill>
        <p:spPr>
          <a:xfrm>
            <a:off x="2852944" y="1828456"/>
            <a:ext cx="6115050" cy="4876800"/>
          </a:xfrm>
          <a:prstGeom prst="rect">
            <a:avLst/>
          </a:prstGeom>
        </p:spPr>
      </p:pic>
    </p:spTree>
    <p:extLst>
      <p:ext uri="{BB962C8B-B14F-4D97-AF65-F5344CB8AC3E}">
        <p14:creationId xmlns:p14="http://schemas.microsoft.com/office/powerpoint/2010/main" val="247498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MAJOR BUSINESS TO CONSUMER(B2C) BUSINESS MODELS</a:t>
            </a:r>
            <a:endParaRPr lang="en-US" b="1" dirty="0"/>
          </a:p>
        </p:txBody>
      </p:sp>
      <p:pic>
        <p:nvPicPr>
          <p:cNvPr id="3" name="Picture 2">
            <a:extLst>
              <a:ext uri="{FF2B5EF4-FFF2-40B4-BE49-F238E27FC236}">
                <a16:creationId xmlns:a16="http://schemas.microsoft.com/office/drawing/2014/main" id="{B449F349-F35F-4DB9-821F-FEA3143642D2}"/>
              </a:ext>
            </a:extLst>
          </p:cNvPr>
          <p:cNvPicPr>
            <a:picLocks noChangeAspect="1"/>
          </p:cNvPicPr>
          <p:nvPr/>
        </p:nvPicPr>
        <p:blipFill>
          <a:blip r:embed="rId2"/>
          <a:stretch>
            <a:fillRect/>
          </a:stretch>
        </p:blipFill>
        <p:spPr>
          <a:xfrm>
            <a:off x="1961288" y="2300701"/>
            <a:ext cx="8269423" cy="3702534"/>
          </a:xfrm>
          <a:prstGeom prst="rect">
            <a:avLst/>
          </a:prstGeom>
        </p:spPr>
      </p:pic>
    </p:spTree>
    <p:extLst>
      <p:ext uri="{BB962C8B-B14F-4D97-AF65-F5344CB8AC3E}">
        <p14:creationId xmlns:p14="http://schemas.microsoft.com/office/powerpoint/2010/main" val="343750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MAJOR BUSINESS TO BUSINESS(B2B) BUSINESS MODELS</a:t>
            </a:r>
            <a:endParaRPr lang="en-US" b="1" dirty="0"/>
          </a:p>
        </p:txBody>
      </p:sp>
      <p:pic>
        <p:nvPicPr>
          <p:cNvPr id="4" name="Picture 3">
            <a:extLst>
              <a:ext uri="{FF2B5EF4-FFF2-40B4-BE49-F238E27FC236}">
                <a16:creationId xmlns:a16="http://schemas.microsoft.com/office/drawing/2014/main" id="{8EEBFDDA-8C9A-43C3-A001-BDB2A9A3F5FF}"/>
              </a:ext>
            </a:extLst>
          </p:cNvPr>
          <p:cNvPicPr>
            <a:picLocks noChangeAspect="1"/>
          </p:cNvPicPr>
          <p:nvPr/>
        </p:nvPicPr>
        <p:blipFill>
          <a:blip r:embed="rId2"/>
          <a:stretch>
            <a:fillRect/>
          </a:stretch>
        </p:blipFill>
        <p:spPr>
          <a:xfrm>
            <a:off x="2120348" y="1934114"/>
            <a:ext cx="8004313" cy="4651325"/>
          </a:xfrm>
          <a:prstGeom prst="rect">
            <a:avLst/>
          </a:prstGeom>
        </p:spPr>
      </p:pic>
    </p:spTree>
    <p:extLst>
      <p:ext uri="{BB962C8B-B14F-4D97-AF65-F5344CB8AC3E}">
        <p14:creationId xmlns:p14="http://schemas.microsoft.com/office/powerpoint/2010/main" val="31617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HOW E-COMMERCE CHANGES BUSINESS: STRUCTURE, STRATEGY, AND PROCESS</a:t>
            </a:r>
            <a:endParaRPr lang="en-US" b="1" dirty="0"/>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a:xfrm>
            <a:off x="543339" y="2080591"/>
            <a:ext cx="10933044" cy="4412974"/>
          </a:xfrm>
        </p:spPr>
        <p:txBody>
          <a:bodyPr>
            <a:normAutofit/>
          </a:bodyPr>
          <a:lstStyle/>
          <a:p>
            <a:pPr marL="0" indent="0">
              <a:buNone/>
            </a:pPr>
            <a:r>
              <a:rPr lang="en-US" sz="2400" dirty="0"/>
              <a:t>Now that you have a clear grasp of the variety of business models used by e-commerce firms, you also need to understand how e-commerce has changed the business environment in the last decade, including industry structures, business strategies, and industry and firm operations (business processes and value chains). </a:t>
            </a:r>
            <a:endParaRPr lang="en-US" sz="2400" b="1" dirty="0"/>
          </a:p>
          <a:p>
            <a:pPr marL="0" indent="0">
              <a:buNone/>
            </a:pPr>
            <a:r>
              <a:rPr lang="en-US" sz="2400" dirty="0"/>
              <a:t>In general, the Internet is an open standards system available to all players, and this fact inherently makes it easy for new competitors to enter the marketplace and offer substitute products or channels of delivery. The Internet tends to intensify competition. Because information becomes available to everyone, the Internet inherently shifts power to buyers who can quickly discover the lowest-cost provider</a:t>
            </a:r>
            <a:endParaRPr lang="en-US" sz="2400" b="1" dirty="0"/>
          </a:p>
        </p:txBody>
      </p:sp>
    </p:spTree>
    <p:extLst>
      <p:ext uri="{BB962C8B-B14F-4D97-AF65-F5344CB8AC3E}">
        <p14:creationId xmlns:p14="http://schemas.microsoft.com/office/powerpoint/2010/main" val="187941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INDUSTRY STRUCTURE</a:t>
            </a:r>
            <a:endParaRPr lang="en-US" b="1" dirty="0"/>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a:xfrm>
            <a:off x="543339" y="2080591"/>
            <a:ext cx="10933044" cy="4412974"/>
          </a:xfrm>
        </p:spPr>
        <p:txBody>
          <a:bodyPr>
            <a:normAutofit/>
          </a:bodyPr>
          <a:lstStyle/>
          <a:p>
            <a:pPr marL="0" indent="0">
              <a:buNone/>
            </a:pPr>
            <a:r>
              <a:rPr lang="en-US" sz="2400" dirty="0"/>
              <a:t>E-commerce changes industry structure, in some industries more than others. Industry structure refers to the nature of the players in an industry and their relative bargaining power. An industry’s structure is characterized by five forces: rivalry among existing competitors, the threat of substitute products, barriers to entry into the industry, the bargaining power of suppliers, and the bargaining power of buyers</a:t>
            </a:r>
          </a:p>
          <a:p>
            <a:pPr marL="0" indent="0">
              <a:buNone/>
            </a:pPr>
            <a:endParaRPr lang="en-US" sz="2400" b="1" dirty="0"/>
          </a:p>
          <a:p>
            <a:pPr marL="0" indent="0">
              <a:buNone/>
            </a:pPr>
            <a:r>
              <a:rPr lang="en-US" sz="2400" dirty="0"/>
              <a:t>An industry structural analysis is an effort to understand and describe the nature of competition in an industry, the nature of substitute products, the barriers to entry, and the relative strength of consumers and suppliers</a:t>
            </a:r>
            <a:endParaRPr lang="en-US" sz="2400" b="1" dirty="0"/>
          </a:p>
        </p:txBody>
      </p:sp>
    </p:spTree>
    <p:extLst>
      <p:ext uri="{BB962C8B-B14F-4D97-AF65-F5344CB8AC3E}">
        <p14:creationId xmlns:p14="http://schemas.microsoft.com/office/powerpoint/2010/main" val="42053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INDUSTRY STRUCTURE</a:t>
            </a:r>
            <a:endParaRPr lang="en-US" b="1" dirty="0"/>
          </a:p>
        </p:txBody>
      </p:sp>
      <p:pic>
        <p:nvPicPr>
          <p:cNvPr id="3" name="Picture 2">
            <a:extLst>
              <a:ext uri="{FF2B5EF4-FFF2-40B4-BE49-F238E27FC236}">
                <a16:creationId xmlns:a16="http://schemas.microsoft.com/office/drawing/2014/main" id="{1A358BAD-2154-49D7-933B-D3138765FDD9}"/>
              </a:ext>
            </a:extLst>
          </p:cNvPr>
          <p:cNvPicPr>
            <a:picLocks noChangeAspect="1"/>
          </p:cNvPicPr>
          <p:nvPr/>
        </p:nvPicPr>
        <p:blipFill>
          <a:blip r:embed="rId2"/>
          <a:stretch>
            <a:fillRect/>
          </a:stretch>
        </p:blipFill>
        <p:spPr>
          <a:xfrm>
            <a:off x="3448670" y="1828456"/>
            <a:ext cx="4791075" cy="4943475"/>
          </a:xfrm>
          <a:prstGeom prst="rect">
            <a:avLst/>
          </a:prstGeom>
        </p:spPr>
      </p:pic>
    </p:spTree>
    <p:extLst>
      <p:ext uri="{BB962C8B-B14F-4D97-AF65-F5344CB8AC3E}">
        <p14:creationId xmlns:p14="http://schemas.microsoft.com/office/powerpoint/2010/main" val="221276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INDUSTRY VALUE CHAINS</a:t>
            </a:r>
            <a:endParaRPr lang="en-US" b="1" dirty="0"/>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a:xfrm>
            <a:off x="543339" y="2080591"/>
            <a:ext cx="10933044" cy="4412974"/>
          </a:xfrm>
        </p:spPr>
        <p:txBody>
          <a:bodyPr>
            <a:normAutofit/>
          </a:bodyPr>
          <a:lstStyle/>
          <a:p>
            <a:pPr marL="0" indent="0">
              <a:buNone/>
            </a:pPr>
            <a:r>
              <a:rPr lang="en-US" sz="2400" dirty="0"/>
              <a:t>While an industry structural analysis helps you understand the impact of e-commerce technology on the overall business environment in an industry, a more detailed industry value chain analysis can help identify more precisely just how e-commerce may change business operations at the industry level. One of the basic tools for understanding the impact of information technology on industry and firm operations is the value chain. </a:t>
            </a:r>
          </a:p>
          <a:p>
            <a:pPr marL="0" indent="0">
              <a:buNone/>
            </a:pPr>
            <a:r>
              <a:rPr lang="en-US" sz="2400" dirty="0"/>
              <a:t>The concept is quite simple. A </a:t>
            </a:r>
            <a:r>
              <a:rPr lang="en-US" sz="2400" b="1" dirty="0"/>
              <a:t>value chain</a:t>
            </a:r>
            <a:r>
              <a:rPr lang="en-US" sz="2400" dirty="0"/>
              <a:t> is the set of activities performed in an industry or in a firm that transforms raw inputs into final products and services.</a:t>
            </a:r>
            <a:endParaRPr lang="en-US" sz="2400" b="1" dirty="0"/>
          </a:p>
        </p:txBody>
      </p:sp>
    </p:spTree>
    <p:extLst>
      <p:ext uri="{BB962C8B-B14F-4D97-AF65-F5344CB8AC3E}">
        <p14:creationId xmlns:p14="http://schemas.microsoft.com/office/powerpoint/2010/main" val="110724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624D-32EA-4526-B263-86CF63E44B98}"/>
              </a:ext>
            </a:extLst>
          </p:cNvPr>
          <p:cNvSpPr>
            <a:spLocks noGrp="1"/>
          </p:cNvSpPr>
          <p:nvPr>
            <p:ph type="title"/>
          </p:nvPr>
        </p:nvSpPr>
        <p:spPr/>
        <p:txBody>
          <a:bodyPr/>
          <a:lstStyle/>
          <a:p>
            <a:r>
              <a:rPr lang="en-US" dirty="0"/>
              <a:t>DIFFERENCE BETWEEN E-COMMERCE AND E-BUSINESS</a:t>
            </a:r>
          </a:p>
        </p:txBody>
      </p:sp>
      <p:sp>
        <p:nvSpPr>
          <p:cNvPr id="3" name="Content Placeholder 2">
            <a:extLst>
              <a:ext uri="{FF2B5EF4-FFF2-40B4-BE49-F238E27FC236}">
                <a16:creationId xmlns:a16="http://schemas.microsoft.com/office/drawing/2014/main" id="{02BF67B2-65DC-4458-A99A-79EA4A1BAB0A}"/>
              </a:ext>
            </a:extLst>
          </p:cNvPr>
          <p:cNvSpPr>
            <a:spLocks noGrp="1"/>
          </p:cNvSpPr>
          <p:nvPr>
            <p:ph idx="1"/>
          </p:nvPr>
        </p:nvSpPr>
        <p:spPr/>
        <p:txBody>
          <a:bodyPr/>
          <a:lstStyle/>
          <a:p>
            <a:r>
              <a:rPr lang="en-US" b="1" dirty="0"/>
              <a:t>E-business </a:t>
            </a:r>
            <a:r>
              <a:rPr lang="en-US" dirty="0"/>
              <a:t>refers primarily to the digital enablement of transactions and processes </a:t>
            </a:r>
            <a:r>
              <a:rPr lang="en-US" i="1" dirty="0"/>
              <a:t>within </a:t>
            </a:r>
            <a:r>
              <a:rPr lang="en-US" dirty="0"/>
              <a:t>a firm, involving information systems under the control of the firm as shown in figure below</a:t>
            </a:r>
          </a:p>
        </p:txBody>
      </p:sp>
      <p:pic>
        <p:nvPicPr>
          <p:cNvPr id="4" name="Picture 3">
            <a:extLst>
              <a:ext uri="{FF2B5EF4-FFF2-40B4-BE49-F238E27FC236}">
                <a16:creationId xmlns:a16="http://schemas.microsoft.com/office/drawing/2014/main" id="{EED54D50-7FD5-48B8-95D0-CDC5090E9AF5}"/>
              </a:ext>
            </a:extLst>
          </p:cNvPr>
          <p:cNvPicPr/>
          <p:nvPr/>
        </p:nvPicPr>
        <p:blipFill>
          <a:blip r:embed="rId2"/>
          <a:srcRect/>
          <a:stretch>
            <a:fillRect/>
          </a:stretch>
        </p:blipFill>
        <p:spPr bwMode="auto">
          <a:xfrm>
            <a:off x="5257882" y="3005822"/>
            <a:ext cx="5502275" cy="3719830"/>
          </a:xfrm>
          <a:prstGeom prst="rect">
            <a:avLst/>
          </a:prstGeom>
          <a:noFill/>
          <a:ln w="9525">
            <a:noFill/>
            <a:miter lim="800000"/>
            <a:headEnd/>
            <a:tailEnd/>
          </a:ln>
        </p:spPr>
      </p:pic>
    </p:spTree>
    <p:extLst>
      <p:ext uri="{BB962C8B-B14F-4D97-AF65-F5344CB8AC3E}">
        <p14:creationId xmlns:p14="http://schemas.microsoft.com/office/powerpoint/2010/main" val="263120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INDUSTRY VALUE CHAINS</a:t>
            </a:r>
            <a:endParaRPr lang="en-US" b="1" dirty="0"/>
          </a:p>
        </p:txBody>
      </p:sp>
      <p:pic>
        <p:nvPicPr>
          <p:cNvPr id="4" name="Content Placeholder 3">
            <a:extLst>
              <a:ext uri="{FF2B5EF4-FFF2-40B4-BE49-F238E27FC236}">
                <a16:creationId xmlns:a16="http://schemas.microsoft.com/office/drawing/2014/main" id="{63F10807-87A0-496C-A204-F53812F18232}"/>
              </a:ext>
            </a:extLst>
          </p:cNvPr>
          <p:cNvPicPr>
            <a:picLocks noGrp="1" noChangeAspect="1"/>
          </p:cNvPicPr>
          <p:nvPr>
            <p:ph idx="1"/>
          </p:nvPr>
        </p:nvPicPr>
        <p:blipFill>
          <a:blip r:embed="rId2"/>
          <a:stretch>
            <a:fillRect/>
          </a:stretch>
        </p:blipFill>
        <p:spPr>
          <a:xfrm>
            <a:off x="2411896" y="1976668"/>
            <a:ext cx="7262191" cy="4663792"/>
          </a:xfrm>
          <a:prstGeom prst="rect">
            <a:avLst/>
          </a:prstGeom>
        </p:spPr>
      </p:pic>
    </p:spTree>
    <p:extLst>
      <p:ext uri="{BB962C8B-B14F-4D97-AF65-F5344CB8AC3E}">
        <p14:creationId xmlns:p14="http://schemas.microsoft.com/office/powerpoint/2010/main" val="275599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FIRM VALUE CHAINS</a:t>
            </a:r>
            <a:endParaRPr lang="en-US" b="1" dirty="0"/>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a:xfrm>
            <a:off x="543339" y="2080591"/>
            <a:ext cx="10933044" cy="4412974"/>
          </a:xfrm>
        </p:spPr>
        <p:txBody>
          <a:bodyPr>
            <a:normAutofit/>
          </a:bodyPr>
          <a:lstStyle/>
          <a:p>
            <a:pPr marL="0" indent="0">
              <a:buNone/>
            </a:pPr>
            <a:r>
              <a:rPr lang="en-US" sz="2400" dirty="0"/>
              <a:t>The concept of value chain can be used to analyze a single firm’s operational efficiency as well. The question here is: How does e-commerce technology potentially affect the value chains of firms within an industry? </a:t>
            </a:r>
          </a:p>
          <a:p>
            <a:pPr marL="0" indent="0">
              <a:buNone/>
            </a:pPr>
            <a:r>
              <a:rPr lang="en-US" sz="2400" dirty="0"/>
              <a:t>A </a:t>
            </a:r>
            <a:r>
              <a:rPr lang="en-US" sz="2400" b="1" dirty="0"/>
              <a:t>firm value chain</a:t>
            </a:r>
            <a:r>
              <a:rPr lang="en-US" sz="2400" dirty="0"/>
              <a:t> is the set of activities a firm engages in to create final products from raw inputs</a:t>
            </a:r>
          </a:p>
          <a:p>
            <a:pPr marL="0" indent="0">
              <a:buNone/>
            </a:pPr>
            <a:endParaRPr lang="en-US" sz="2400" b="1" dirty="0"/>
          </a:p>
          <a:p>
            <a:pPr marL="0" indent="0">
              <a:buNone/>
            </a:pPr>
            <a:r>
              <a:rPr lang="en-US" sz="2400" dirty="0"/>
              <a:t>E-commerce offers firms many opportunities to increase their operational efficiency and differentiate their products</a:t>
            </a:r>
            <a:endParaRPr lang="en-US" sz="2400" b="1" dirty="0"/>
          </a:p>
        </p:txBody>
      </p:sp>
    </p:spTree>
    <p:extLst>
      <p:ext uri="{BB962C8B-B14F-4D97-AF65-F5344CB8AC3E}">
        <p14:creationId xmlns:p14="http://schemas.microsoft.com/office/powerpoint/2010/main" val="240242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FIRM VALUE CHAINS</a:t>
            </a:r>
            <a:endParaRPr lang="en-US" b="1" dirty="0"/>
          </a:p>
        </p:txBody>
      </p:sp>
      <p:pic>
        <p:nvPicPr>
          <p:cNvPr id="4" name="Picture 3">
            <a:extLst>
              <a:ext uri="{FF2B5EF4-FFF2-40B4-BE49-F238E27FC236}">
                <a16:creationId xmlns:a16="http://schemas.microsoft.com/office/drawing/2014/main" id="{7BEC3B28-76B1-48DF-92A6-9DB2A311981D}"/>
              </a:ext>
            </a:extLst>
          </p:cNvPr>
          <p:cNvPicPr>
            <a:picLocks noChangeAspect="1"/>
          </p:cNvPicPr>
          <p:nvPr/>
        </p:nvPicPr>
        <p:blipFill>
          <a:blip r:embed="rId2"/>
          <a:stretch>
            <a:fillRect/>
          </a:stretch>
        </p:blipFill>
        <p:spPr>
          <a:xfrm>
            <a:off x="2425149" y="1955363"/>
            <a:ext cx="7240700" cy="4644220"/>
          </a:xfrm>
          <a:prstGeom prst="rect">
            <a:avLst/>
          </a:prstGeom>
        </p:spPr>
      </p:pic>
    </p:spTree>
    <p:extLst>
      <p:ext uri="{BB962C8B-B14F-4D97-AF65-F5344CB8AC3E}">
        <p14:creationId xmlns:p14="http://schemas.microsoft.com/office/powerpoint/2010/main" val="411557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p:txBody>
          <a:bodyPr/>
          <a:lstStyle/>
          <a:p>
            <a:r>
              <a:rPr lang="en-US" sz="3200" b="1" dirty="0"/>
              <a:t>INTERNET ENABLED VALUE WEB</a:t>
            </a:r>
            <a:endParaRPr lang="en-US" b="1" dirty="0"/>
          </a:p>
        </p:txBody>
      </p:sp>
      <p:pic>
        <p:nvPicPr>
          <p:cNvPr id="3" name="Picture 2">
            <a:extLst>
              <a:ext uri="{FF2B5EF4-FFF2-40B4-BE49-F238E27FC236}">
                <a16:creationId xmlns:a16="http://schemas.microsoft.com/office/drawing/2014/main" id="{1D2FC742-E6ED-4435-B36A-3009566802F5}"/>
              </a:ext>
            </a:extLst>
          </p:cNvPr>
          <p:cNvPicPr>
            <a:picLocks noChangeAspect="1"/>
          </p:cNvPicPr>
          <p:nvPr/>
        </p:nvPicPr>
        <p:blipFill>
          <a:blip r:embed="rId2"/>
          <a:stretch>
            <a:fillRect/>
          </a:stretch>
        </p:blipFill>
        <p:spPr>
          <a:xfrm>
            <a:off x="2931630" y="1828456"/>
            <a:ext cx="5364232" cy="4819891"/>
          </a:xfrm>
          <a:prstGeom prst="rect">
            <a:avLst/>
          </a:prstGeom>
        </p:spPr>
      </p:pic>
    </p:spTree>
    <p:extLst>
      <p:ext uri="{BB962C8B-B14F-4D97-AF65-F5344CB8AC3E}">
        <p14:creationId xmlns:p14="http://schemas.microsoft.com/office/powerpoint/2010/main" val="34738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a:xfrm>
            <a:off x="1280160" y="466343"/>
            <a:ext cx="9628632" cy="1362113"/>
          </a:xfrm>
        </p:spPr>
        <p:txBody>
          <a:bodyPr/>
          <a:lstStyle/>
          <a:p>
            <a:r>
              <a:rPr lang="en-US" sz="3200" b="1" dirty="0"/>
              <a:t>BUSINESS STRATEGY</a:t>
            </a:r>
            <a:endParaRPr lang="en-US" b="1" dirty="0"/>
          </a:p>
        </p:txBody>
      </p:sp>
      <p:sp>
        <p:nvSpPr>
          <p:cNvPr id="3" name="Content Placeholder 2">
            <a:extLst>
              <a:ext uri="{FF2B5EF4-FFF2-40B4-BE49-F238E27FC236}">
                <a16:creationId xmlns:a16="http://schemas.microsoft.com/office/drawing/2014/main" id="{9892A0EC-D997-473A-AA59-AD59194EB417}"/>
              </a:ext>
            </a:extLst>
          </p:cNvPr>
          <p:cNvSpPr>
            <a:spLocks noGrp="1"/>
          </p:cNvSpPr>
          <p:nvPr>
            <p:ph idx="1"/>
          </p:nvPr>
        </p:nvSpPr>
        <p:spPr>
          <a:xfrm>
            <a:off x="543339" y="2080591"/>
            <a:ext cx="10933044" cy="4412974"/>
          </a:xfrm>
        </p:spPr>
        <p:txBody>
          <a:bodyPr>
            <a:normAutofit/>
          </a:bodyPr>
          <a:lstStyle/>
          <a:p>
            <a:pPr marL="0" indent="0">
              <a:buNone/>
            </a:pPr>
            <a:r>
              <a:rPr lang="en-US" sz="2400" dirty="0"/>
              <a:t>A </a:t>
            </a:r>
            <a:r>
              <a:rPr lang="en-US" sz="2400" b="1" dirty="0"/>
              <a:t>business strategy</a:t>
            </a:r>
            <a:r>
              <a:rPr lang="en-US" sz="2400" dirty="0"/>
              <a:t> is a set of plans for achieving superior long-term returns on the capital invested in a business firm. A business strategy is therefore a plan for making profits in a competitive environment over the long term. </a:t>
            </a:r>
          </a:p>
          <a:p>
            <a:pPr marL="0" indent="0">
              <a:buNone/>
            </a:pPr>
            <a:r>
              <a:rPr lang="en-US" sz="2400" b="1" dirty="0"/>
              <a:t>Profit </a:t>
            </a:r>
            <a:r>
              <a:rPr lang="en-US" sz="2400" dirty="0"/>
              <a:t>is simply the difference between the price a firm is able to charge for its products and the cost of producing and distributing goods</a:t>
            </a:r>
            <a:endParaRPr lang="en-US" sz="2400" b="1" dirty="0"/>
          </a:p>
        </p:txBody>
      </p:sp>
    </p:spTree>
    <p:extLst>
      <p:ext uri="{BB962C8B-B14F-4D97-AF65-F5344CB8AC3E}">
        <p14:creationId xmlns:p14="http://schemas.microsoft.com/office/powerpoint/2010/main" val="5584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8AF4-4C4A-4406-9975-41932E5ACCBE}"/>
              </a:ext>
            </a:extLst>
          </p:cNvPr>
          <p:cNvSpPr>
            <a:spLocks noGrp="1"/>
          </p:cNvSpPr>
          <p:nvPr>
            <p:ph type="title"/>
          </p:nvPr>
        </p:nvSpPr>
        <p:spPr>
          <a:xfrm>
            <a:off x="1280160" y="466343"/>
            <a:ext cx="9628632" cy="1362113"/>
          </a:xfrm>
        </p:spPr>
        <p:txBody>
          <a:bodyPr/>
          <a:lstStyle/>
          <a:p>
            <a:r>
              <a:rPr lang="en-US" sz="3200" b="1" dirty="0"/>
              <a:t>BUSINESS STRATEGY</a:t>
            </a:r>
            <a:endParaRPr lang="en-US" b="1" dirty="0"/>
          </a:p>
        </p:txBody>
      </p:sp>
      <p:pic>
        <p:nvPicPr>
          <p:cNvPr id="6" name="Picture 5">
            <a:extLst>
              <a:ext uri="{FF2B5EF4-FFF2-40B4-BE49-F238E27FC236}">
                <a16:creationId xmlns:a16="http://schemas.microsoft.com/office/drawing/2014/main" id="{400B297E-25F0-4B08-8F19-A31AD21F2304}"/>
              </a:ext>
            </a:extLst>
          </p:cNvPr>
          <p:cNvPicPr>
            <a:picLocks noChangeAspect="1"/>
          </p:cNvPicPr>
          <p:nvPr/>
        </p:nvPicPr>
        <p:blipFill>
          <a:blip r:embed="rId2"/>
          <a:stretch>
            <a:fillRect/>
          </a:stretch>
        </p:blipFill>
        <p:spPr>
          <a:xfrm>
            <a:off x="2305878" y="1918371"/>
            <a:ext cx="7534539" cy="4813733"/>
          </a:xfrm>
          <a:prstGeom prst="rect">
            <a:avLst/>
          </a:prstGeom>
        </p:spPr>
      </p:pic>
    </p:spTree>
    <p:extLst>
      <p:ext uri="{BB962C8B-B14F-4D97-AF65-F5344CB8AC3E}">
        <p14:creationId xmlns:p14="http://schemas.microsoft.com/office/powerpoint/2010/main" val="20404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624D-32EA-4526-B263-86CF63E44B98}"/>
              </a:ext>
            </a:extLst>
          </p:cNvPr>
          <p:cNvSpPr>
            <a:spLocks noGrp="1"/>
          </p:cNvSpPr>
          <p:nvPr>
            <p:ph type="title"/>
          </p:nvPr>
        </p:nvSpPr>
        <p:spPr/>
        <p:txBody>
          <a:bodyPr/>
          <a:lstStyle/>
          <a:p>
            <a:r>
              <a:rPr lang="en-US" dirty="0"/>
              <a:t>DIFFERENCE BETWEEN E-COMMERCE AND E-BUSINESS</a:t>
            </a:r>
          </a:p>
        </p:txBody>
      </p:sp>
      <p:sp>
        <p:nvSpPr>
          <p:cNvPr id="3" name="Content Placeholder 2">
            <a:extLst>
              <a:ext uri="{FF2B5EF4-FFF2-40B4-BE49-F238E27FC236}">
                <a16:creationId xmlns:a16="http://schemas.microsoft.com/office/drawing/2014/main" id="{02BF67B2-65DC-4458-A99A-79EA4A1BAB0A}"/>
              </a:ext>
            </a:extLst>
          </p:cNvPr>
          <p:cNvSpPr>
            <a:spLocks noGrp="1"/>
          </p:cNvSpPr>
          <p:nvPr>
            <p:ph idx="1"/>
          </p:nvPr>
        </p:nvSpPr>
        <p:spPr/>
        <p:txBody>
          <a:bodyPr>
            <a:normAutofit fontScale="92500" lnSpcReduction="10000"/>
          </a:bodyPr>
          <a:lstStyle/>
          <a:p>
            <a:pPr marL="0" indent="0">
              <a:buNone/>
            </a:pPr>
            <a:r>
              <a:rPr lang="en-US" b="1" dirty="0"/>
              <a:t>Example:</a:t>
            </a:r>
          </a:p>
          <a:p>
            <a:r>
              <a:rPr lang="en-US" dirty="0"/>
              <a:t>A company’s online inventory control mechanisms are a component of e-business, but such internal processes do not directly generate revenue for the firm from outside businesses or consumers, as e-commerce, by definition, does</a:t>
            </a:r>
          </a:p>
          <a:p>
            <a:pPr marL="0" indent="0">
              <a:buNone/>
            </a:pPr>
            <a:r>
              <a:rPr lang="en-US" b="1" dirty="0"/>
              <a:t>Infrastructure and Distinction:</a:t>
            </a:r>
          </a:p>
          <a:p>
            <a:r>
              <a:rPr lang="en-US" dirty="0"/>
              <a:t>Same infrastructure and skill sets are involved in both e-business and e-commerce</a:t>
            </a:r>
          </a:p>
          <a:p>
            <a:r>
              <a:rPr lang="en-US" dirty="0"/>
              <a:t>E-commerce and e-business systems blur together at the business firm boundary, at the point where internal business systems link up with suppliers or customers</a:t>
            </a:r>
          </a:p>
          <a:p>
            <a:r>
              <a:rPr lang="en-US" dirty="0"/>
              <a:t>E-business applications turn into e-commerce precisely when an exchange of value occurs(see </a:t>
            </a:r>
            <a:r>
              <a:rPr lang="en-US" dirty="0" err="1"/>
              <a:t>Mesenbourg</a:t>
            </a:r>
            <a:r>
              <a:rPr lang="en-US" dirty="0"/>
              <a:t>, U.S. Department of Commerce, 2001, for a similar view)</a:t>
            </a:r>
            <a:endParaRPr lang="en-US" b="1" dirty="0"/>
          </a:p>
          <a:p>
            <a:endParaRPr lang="en-US" b="1" dirty="0"/>
          </a:p>
          <a:p>
            <a:endParaRPr lang="en-US" dirty="0"/>
          </a:p>
        </p:txBody>
      </p:sp>
    </p:spTree>
    <p:extLst>
      <p:ext uri="{BB962C8B-B14F-4D97-AF65-F5344CB8AC3E}">
        <p14:creationId xmlns:p14="http://schemas.microsoft.com/office/powerpoint/2010/main" val="70069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624D-32EA-4526-B263-86CF63E44B98}"/>
              </a:ext>
            </a:extLst>
          </p:cNvPr>
          <p:cNvSpPr>
            <a:spLocks noGrp="1"/>
          </p:cNvSpPr>
          <p:nvPr>
            <p:ph type="title"/>
          </p:nvPr>
        </p:nvSpPr>
        <p:spPr/>
        <p:txBody>
          <a:bodyPr/>
          <a:lstStyle/>
          <a:p>
            <a:r>
              <a:rPr lang="en-US" dirty="0"/>
              <a:t>DIFFERENCE BETWEEN E-COMMERCE AND E-BUSINESS</a:t>
            </a:r>
          </a:p>
        </p:txBody>
      </p:sp>
      <p:sp>
        <p:nvSpPr>
          <p:cNvPr id="3" name="Content Placeholder 2">
            <a:extLst>
              <a:ext uri="{FF2B5EF4-FFF2-40B4-BE49-F238E27FC236}">
                <a16:creationId xmlns:a16="http://schemas.microsoft.com/office/drawing/2014/main" id="{02BF67B2-65DC-4458-A99A-79EA4A1BAB0A}"/>
              </a:ext>
            </a:extLst>
          </p:cNvPr>
          <p:cNvSpPr>
            <a:spLocks noGrp="1"/>
          </p:cNvSpPr>
          <p:nvPr>
            <p:ph idx="1"/>
          </p:nvPr>
        </p:nvSpPr>
        <p:spPr/>
        <p:txBody>
          <a:bodyPr>
            <a:normAutofit fontScale="92500" lnSpcReduction="20000"/>
          </a:bodyPr>
          <a:lstStyle/>
          <a:p>
            <a:pPr marL="0" indent="0">
              <a:buNone/>
            </a:pPr>
            <a:r>
              <a:rPr lang="en-US" b="1" dirty="0"/>
              <a:t>Why Study E-commerce?</a:t>
            </a:r>
          </a:p>
          <a:p>
            <a:pPr marL="0" indent="0">
              <a:buNone/>
            </a:pPr>
            <a:r>
              <a:rPr lang="en-US" dirty="0"/>
              <a:t>E-Commerce is different and more powerful than any of the other technologies we have seen in the past century(TV Commerce, Radio Commerce, Railroad Commerce </a:t>
            </a:r>
            <a:r>
              <a:rPr lang="en-US" dirty="0" err="1"/>
              <a:t>etc</a:t>
            </a:r>
            <a:r>
              <a:rPr lang="en-US" dirty="0"/>
              <a:t>). </a:t>
            </a:r>
          </a:p>
          <a:p>
            <a:pPr marL="0" indent="0">
              <a:buNone/>
            </a:pPr>
            <a:r>
              <a:rPr lang="en-US" dirty="0"/>
              <a:t>E-commerce technologies—and the digital markets that result—have brought about some fundamental, unprecedented shifts in commerce. While these other technologies transformed economic life in the twentieth century, the evolving Internet and other information technologies are shaping the twenty-first century</a:t>
            </a:r>
          </a:p>
          <a:p>
            <a:pPr marL="0" indent="0">
              <a:buNone/>
            </a:pPr>
            <a:r>
              <a:rPr lang="en-US" dirty="0"/>
              <a:t>Prior to the development of e-commerce, the marketing and sale of goods was a mass-marketing and sales force–driven process. Marketers viewed consumers as passive targets of advertising campaigns and branding “blitzes” intended to influence their long-term product perceptions and immediate purchasing behavior. Companies sold their products via well-insulated channels. Consumers were trapped by geographical and social boundaries, unable to search widely for the best price and quality</a:t>
            </a:r>
            <a:endParaRPr lang="en-US" b="1" dirty="0"/>
          </a:p>
          <a:p>
            <a:endParaRPr lang="en-US" dirty="0"/>
          </a:p>
        </p:txBody>
      </p:sp>
    </p:spTree>
    <p:extLst>
      <p:ext uri="{BB962C8B-B14F-4D97-AF65-F5344CB8AC3E}">
        <p14:creationId xmlns:p14="http://schemas.microsoft.com/office/powerpoint/2010/main" val="32123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624D-32EA-4526-B263-86CF63E44B98}"/>
              </a:ext>
            </a:extLst>
          </p:cNvPr>
          <p:cNvSpPr>
            <a:spLocks noGrp="1"/>
          </p:cNvSpPr>
          <p:nvPr>
            <p:ph type="title"/>
          </p:nvPr>
        </p:nvSpPr>
        <p:spPr/>
        <p:txBody>
          <a:bodyPr/>
          <a:lstStyle/>
          <a:p>
            <a:r>
              <a:rPr lang="en-US" dirty="0"/>
              <a:t>FEATURES OF E-COMMERCE TECHNOLOGY</a:t>
            </a:r>
          </a:p>
        </p:txBody>
      </p:sp>
      <p:pic>
        <p:nvPicPr>
          <p:cNvPr id="5" name="Picture 4">
            <a:extLst>
              <a:ext uri="{FF2B5EF4-FFF2-40B4-BE49-F238E27FC236}">
                <a16:creationId xmlns:a16="http://schemas.microsoft.com/office/drawing/2014/main" id="{35CF6528-3CD2-4EC1-94D5-11746AA7AF28}"/>
              </a:ext>
            </a:extLst>
          </p:cNvPr>
          <p:cNvPicPr>
            <a:picLocks noChangeAspect="1"/>
          </p:cNvPicPr>
          <p:nvPr/>
        </p:nvPicPr>
        <p:blipFill>
          <a:blip r:embed="rId2"/>
          <a:stretch>
            <a:fillRect/>
          </a:stretch>
        </p:blipFill>
        <p:spPr>
          <a:xfrm>
            <a:off x="3657580" y="1972176"/>
            <a:ext cx="4705350" cy="4705350"/>
          </a:xfrm>
          <a:prstGeom prst="rect">
            <a:avLst/>
          </a:prstGeom>
        </p:spPr>
      </p:pic>
    </p:spTree>
    <p:extLst>
      <p:ext uri="{BB962C8B-B14F-4D97-AF65-F5344CB8AC3E}">
        <p14:creationId xmlns:p14="http://schemas.microsoft.com/office/powerpoint/2010/main" val="223910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3963</TotalTime>
  <Words>4842</Words>
  <Application>Microsoft Office PowerPoint</Application>
  <PresentationFormat>Widescreen</PresentationFormat>
  <Paragraphs>214</Paragraphs>
  <Slides>65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Calibri</vt:lpstr>
      <vt:lpstr>Wingdings</vt:lpstr>
      <vt:lpstr>Educational subjects 16x9</vt:lpstr>
      <vt:lpstr>E-COMMERCE (ECM-133)</vt:lpstr>
      <vt:lpstr>UNIT I FUNDAMENTALS OF E-COMMERCE</vt:lpstr>
      <vt:lpstr>INTRODUCTION TO E-COMMERCE</vt:lpstr>
      <vt:lpstr>INTRODUCTION TO E-COMMERCE</vt:lpstr>
      <vt:lpstr>INTRODUCTION TO E-COMMERCE</vt:lpstr>
      <vt:lpstr>DIFFERENCE BETWEEN E-COMMERCE AND E-BUSINESS</vt:lpstr>
      <vt:lpstr>DIFFERENCE BETWEEN E-COMMERCE AND E-BUSINESS</vt:lpstr>
      <vt:lpstr>DIFFERENCE BETWEEN E-COMMERCE AND E-BUSINESS</vt:lpstr>
      <vt:lpstr>FEATURES OF E-COMMERCE TECHNOLOGY</vt:lpstr>
      <vt:lpstr>FEATURES OF E-COMMERCE TECHNOLOGY</vt:lpstr>
      <vt:lpstr>FEATURES OF E-COMMERCE TECHNOLOGY</vt:lpstr>
      <vt:lpstr>FEATURES OF E-COMMERCE TECHNOLOGY</vt:lpstr>
      <vt:lpstr>FEATURES OF E-COMMERCE TECHNOLOGY</vt:lpstr>
      <vt:lpstr>FEATURES OF E-COMMERCE TECHNOLOGY</vt:lpstr>
      <vt:lpstr>WEB 2.0: PLAY MY VERSION</vt:lpstr>
      <vt:lpstr>BUSINESS SIGNIFICANCE OF FEATURES</vt:lpstr>
      <vt:lpstr>TYPES OF E-COMMERCE</vt:lpstr>
      <vt:lpstr>TYPES OF E-COMMERCE</vt:lpstr>
      <vt:lpstr>TYPES OF E-COMMERCE</vt:lpstr>
      <vt:lpstr>TYPES OF E-COMMERCE</vt:lpstr>
      <vt:lpstr>TYPES OF E-COMMERCE</vt:lpstr>
      <vt:lpstr>TYPES OF E-COMMERCE</vt:lpstr>
      <vt:lpstr>TYPES OF E-COMMERCE</vt:lpstr>
      <vt:lpstr>TYPES OF E-COMMERCE</vt:lpstr>
      <vt:lpstr>EVOLUTION OF E-COMMERCE</vt:lpstr>
      <vt:lpstr>EVOLUTION OF E-COMMERCE</vt:lpstr>
      <vt:lpstr>EVOLUTION OF E-COMMERCE</vt:lpstr>
      <vt:lpstr>EVOLUTION OF E-COMMERCE</vt:lpstr>
      <vt:lpstr>EVOLUTION OF E-COMMERCE</vt:lpstr>
      <vt:lpstr>EVOLUTION OF E-COMMERCE</vt:lpstr>
      <vt:lpstr>FACTORS DEFINING FUTURE OF E-COMMERCE</vt:lpstr>
      <vt:lpstr>FACTORS DEFINING FUTURE OF E-COMMERCE</vt:lpstr>
      <vt:lpstr>E-COMMERCE ORGANIZING THEMES</vt:lpstr>
      <vt:lpstr>E-COMMERCE ORGANIZING THEMES</vt:lpstr>
      <vt:lpstr>E-COMMERCE ORGANIZING THEMES</vt:lpstr>
      <vt:lpstr>E-COMMERCE ORGANIZING THEMES</vt:lpstr>
      <vt:lpstr>ACADEMIC DISCIPLINES CONCERNED WITH E-COMMERCE</vt:lpstr>
      <vt:lpstr>ACADEMIC DISCIPLINES CONCERNED WITH E-COMMERCE</vt:lpstr>
      <vt:lpstr>ACADEMIC DISCIPLINES CONCERNED WITH E-COMMERCE</vt:lpstr>
      <vt:lpstr>HOW E-COMMERCE CHANGES BUSINESS: STRATEGY,STRUCTURE, AND PROCESS</vt:lpstr>
      <vt:lpstr>HOW E-COMMERCE CHANGES BUSINESS: STRATEGY,STRUCTURE, AND PROCESS</vt:lpstr>
      <vt:lpstr>PROJECTS</vt:lpstr>
      <vt:lpstr>PROJECTS</vt:lpstr>
      <vt:lpstr>UNIT I FUNDAMENTALS OF E-COMMERCE</vt:lpstr>
      <vt:lpstr>INTRODUCTION TO BUSINESS MODEL</vt:lpstr>
      <vt:lpstr>KEY ELEMENTS OF A BUSINESS MODEL</vt:lpstr>
      <vt:lpstr>KEY ELEMENTS OF A BUSINESS MODEL</vt:lpstr>
      <vt:lpstr>KEY ELEMENTS OF A BUSINESS MODEL</vt:lpstr>
      <vt:lpstr>KEY ELEMENTS OF A BUSINESS MODEL</vt:lpstr>
      <vt:lpstr>KEY ELEMENTS OF A BUSINESS MODEL</vt:lpstr>
      <vt:lpstr>KEY ELEMENTS OF A BUSINESS MODEL</vt:lpstr>
      <vt:lpstr>KEY ELEMENTS OF A BUSINESS MODEL</vt:lpstr>
      <vt:lpstr>MAJOR BUSINESS TO CONSUMER(B2C) BUSINESS MODELS</vt:lpstr>
      <vt:lpstr>MAJOR BUSINESS TO CONSUMER(B2C) BUSINESS MODELS</vt:lpstr>
      <vt:lpstr>MAJOR BUSINESS TO BUSINESS(B2B) BUSINESS MODELS</vt:lpstr>
      <vt:lpstr>HOW E-COMMERCE CHANGES BUSINESS: STRUCTURE, STRATEGY, AND PROCESS</vt:lpstr>
      <vt:lpstr>INDUSTRY STRUCTURE</vt:lpstr>
      <vt:lpstr>INDUSTRY STRUCTURE</vt:lpstr>
      <vt:lpstr>INDUSTRY VALUE CHAINS</vt:lpstr>
      <vt:lpstr>INDUSTRY VALUE CHAINS</vt:lpstr>
      <vt:lpstr>FIRM VALUE CHAINS</vt:lpstr>
      <vt:lpstr>FIRM VALUE CHAINS</vt:lpstr>
      <vt:lpstr>INTERNET ENABLED VALUE WEB</vt:lpstr>
      <vt:lpstr>BUSINESS STRATEGY</vt:lpstr>
      <vt:lpstr>BUSINESS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Deepak Vishwakarma</dc:creator>
  <cp:lastModifiedBy>Boston</cp:lastModifiedBy>
  <cp:revision>264</cp:revision>
  <dcterms:created xsi:type="dcterms:W3CDTF">2018-11-18T13:04:22Z</dcterms:created>
  <dcterms:modified xsi:type="dcterms:W3CDTF">2019-04-14T23:49:41Z</dcterms:modified>
</cp:coreProperties>
</file>